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1" r:id="rId2"/>
    <p:sldId id="270" r:id="rId3"/>
    <p:sldId id="276" r:id="rId4"/>
    <p:sldId id="277" r:id="rId5"/>
    <p:sldId id="269" r:id="rId6"/>
    <p:sldId id="272" r:id="rId7"/>
    <p:sldId id="278" r:id="rId8"/>
    <p:sldId id="282" r:id="rId9"/>
    <p:sldId id="283" r:id="rId10"/>
    <p:sldId id="284" r:id="rId11"/>
    <p:sldId id="281" r:id="rId12"/>
    <p:sldId id="285" r:id="rId13"/>
    <p:sldId id="286" r:id="rId14"/>
    <p:sldId id="280" r:id="rId15"/>
    <p:sldId id="287" r:id="rId16"/>
    <p:sldId id="2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C596EF-57AC-1372-31A3-969C0C143A69}" name="Erin Buchanan" initials="EB" userId="S::ebuchanan@edcount.com::4904f394-9c76-4b0f-8d16-fd422336bbd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CCEA"/>
    <a:srgbClr val="CCFFCC"/>
    <a:srgbClr val="E4C9FF"/>
    <a:srgbClr val="CC66FF"/>
    <a:srgbClr val="00CC00"/>
    <a:srgbClr val="5B9BD5"/>
    <a:srgbClr val="89FF89"/>
    <a:srgbClr val="00F200"/>
    <a:srgbClr val="CC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EF1685-F3E9-4B3A-B708-A7B549FDEFCA}" v="7" dt="2023-08-29T20:21:37.8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55" autoAdjust="0"/>
    <p:restoredTop sz="94831" autoAdjust="0"/>
  </p:normalViewPr>
  <p:slideViewPr>
    <p:cSldViewPr snapToGrid="0">
      <p:cViewPr varScale="1">
        <p:scale>
          <a:sx n="68" d="100"/>
          <a:sy n="68" d="100"/>
        </p:scale>
        <p:origin x="704" y="5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Buchanan" userId="4904f394-9c76-4b0f-8d16-fd422336bbd5" providerId="ADAL" clId="{002D69BE-9EC7-432E-9C7C-D244E78598D1}"/>
    <pc:docChg chg="undo custSel addSld modSld">
      <pc:chgData name="Erin Buchanan" userId="4904f394-9c76-4b0f-8d16-fd422336bbd5" providerId="ADAL" clId="{002D69BE-9EC7-432E-9C7C-D244E78598D1}" dt="2023-03-14T17:28:51.132" v="906" actId="20577"/>
      <pc:docMkLst>
        <pc:docMk/>
      </pc:docMkLst>
      <pc:sldChg chg="modSp mod">
        <pc:chgData name="Erin Buchanan" userId="4904f394-9c76-4b0f-8d16-fd422336bbd5" providerId="ADAL" clId="{002D69BE-9EC7-432E-9C7C-D244E78598D1}" dt="2023-03-14T17:17:40.377" v="808" actId="1076"/>
        <pc:sldMkLst>
          <pc:docMk/>
          <pc:sldMk cId="1892689766" sldId="269"/>
        </pc:sldMkLst>
        <pc:spChg chg="mod">
          <ac:chgData name="Erin Buchanan" userId="4904f394-9c76-4b0f-8d16-fd422336bbd5" providerId="ADAL" clId="{002D69BE-9EC7-432E-9C7C-D244E78598D1}" dt="2023-03-14T17:17:06.430" v="807" actId="1076"/>
          <ac:spMkLst>
            <pc:docMk/>
            <pc:sldMk cId="1892689766" sldId="269"/>
            <ac:spMk id="17" creationId="{3ED63381-86EA-A6C7-58DA-20A3AF33F3CD}"/>
          </ac:spMkLst>
        </pc:spChg>
        <pc:spChg chg="mod">
          <ac:chgData name="Erin Buchanan" userId="4904f394-9c76-4b0f-8d16-fd422336bbd5" providerId="ADAL" clId="{002D69BE-9EC7-432E-9C7C-D244E78598D1}" dt="2023-03-14T17:15:37.562" v="789" actId="6549"/>
          <ac:spMkLst>
            <pc:docMk/>
            <pc:sldMk cId="1892689766" sldId="269"/>
            <ac:spMk id="31" creationId="{878FE111-5D8E-70E7-242E-7838AB9FE30C}"/>
          </ac:spMkLst>
        </pc:spChg>
        <pc:spChg chg="mod">
          <ac:chgData name="Erin Buchanan" userId="4904f394-9c76-4b0f-8d16-fd422336bbd5" providerId="ADAL" clId="{002D69BE-9EC7-432E-9C7C-D244E78598D1}" dt="2023-03-14T17:16:42.536" v="805" actId="114"/>
          <ac:spMkLst>
            <pc:docMk/>
            <pc:sldMk cId="1892689766" sldId="269"/>
            <ac:spMk id="37" creationId="{A156B431-CE78-B1A9-45CF-4CC0EC87C249}"/>
          </ac:spMkLst>
        </pc:spChg>
        <pc:spChg chg="mod">
          <ac:chgData name="Erin Buchanan" userId="4904f394-9c76-4b0f-8d16-fd422336bbd5" providerId="ADAL" clId="{002D69BE-9EC7-432E-9C7C-D244E78598D1}" dt="2023-03-14T17:16:54.545" v="806" actId="14100"/>
          <ac:spMkLst>
            <pc:docMk/>
            <pc:sldMk cId="1892689766" sldId="269"/>
            <ac:spMk id="38" creationId="{8C2AB67A-ECC8-F648-9CD5-01F800E06289}"/>
          </ac:spMkLst>
        </pc:spChg>
        <pc:spChg chg="mod">
          <ac:chgData name="Erin Buchanan" userId="4904f394-9c76-4b0f-8d16-fd422336bbd5" providerId="ADAL" clId="{002D69BE-9EC7-432E-9C7C-D244E78598D1}" dt="2023-03-14T17:17:40.377" v="808" actId="1076"/>
          <ac:spMkLst>
            <pc:docMk/>
            <pc:sldMk cId="1892689766" sldId="269"/>
            <ac:spMk id="59" creationId="{8106B66D-9845-7D73-282F-4638AC7F0463}"/>
          </ac:spMkLst>
        </pc:spChg>
      </pc:sldChg>
      <pc:sldChg chg="modSp mod">
        <pc:chgData name="Erin Buchanan" userId="4904f394-9c76-4b0f-8d16-fd422336bbd5" providerId="ADAL" clId="{002D69BE-9EC7-432E-9C7C-D244E78598D1}" dt="2023-03-14T17:02:15.663" v="787" actId="20577"/>
        <pc:sldMkLst>
          <pc:docMk/>
          <pc:sldMk cId="385012794" sldId="271"/>
        </pc:sldMkLst>
        <pc:spChg chg="mod">
          <ac:chgData name="Erin Buchanan" userId="4904f394-9c76-4b0f-8d16-fd422336bbd5" providerId="ADAL" clId="{002D69BE-9EC7-432E-9C7C-D244E78598D1}" dt="2023-03-14T17:02:15.663" v="787" actId="20577"/>
          <ac:spMkLst>
            <pc:docMk/>
            <pc:sldMk cId="385012794" sldId="271"/>
            <ac:spMk id="8" creationId="{0CD02459-CF27-0B05-4F55-4806B62A2ABE}"/>
          </ac:spMkLst>
        </pc:spChg>
      </pc:sldChg>
      <pc:sldChg chg="modSp mod">
        <pc:chgData name="Erin Buchanan" userId="4904f394-9c76-4b0f-8d16-fd422336bbd5" providerId="ADAL" clId="{002D69BE-9EC7-432E-9C7C-D244E78598D1}" dt="2023-03-14T17:04:48.732" v="788" actId="20577"/>
        <pc:sldMkLst>
          <pc:docMk/>
          <pc:sldMk cId="2228441227" sldId="276"/>
        </pc:sldMkLst>
        <pc:spChg chg="mod">
          <ac:chgData name="Erin Buchanan" userId="4904f394-9c76-4b0f-8d16-fd422336bbd5" providerId="ADAL" clId="{002D69BE-9EC7-432E-9C7C-D244E78598D1}" dt="2023-03-14T17:04:48.732" v="788" actId="20577"/>
          <ac:spMkLst>
            <pc:docMk/>
            <pc:sldMk cId="2228441227" sldId="276"/>
            <ac:spMk id="10" creationId="{86BEC567-14B3-8841-6DBF-AB4180FD2DAE}"/>
          </ac:spMkLst>
        </pc:spChg>
      </pc:sldChg>
      <pc:sldChg chg="modSp mod">
        <pc:chgData name="Erin Buchanan" userId="4904f394-9c76-4b0f-8d16-fd422336bbd5" providerId="ADAL" clId="{002D69BE-9EC7-432E-9C7C-D244E78598D1}" dt="2023-03-14T17:22:06.056" v="859" actId="20577"/>
        <pc:sldMkLst>
          <pc:docMk/>
          <pc:sldMk cId="4036122537" sldId="278"/>
        </pc:sldMkLst>
        <pc:graphicFrameChg chg="modGraphic">
          <ac:chgData name="Erin Buchanan" userId="4904f394-9c76-4b0f-8d16-fd422336bbd5" providerId="ADAL" clId="{002D69BE-9EC7-432E-9C7C-D244E78598D1}" dt="2023-03-14T17:22:06.056" v="859" actId="20577"/>
          <ac:graphicFrameMkLst>
            <pc:docMk/>
            <pc:sldMk cId="4036122537" sldId="278"/>
            <ac:graphicFrameMk id="47" creationId="{8A004DE0-1947-7DE3-8FD4-29C9C6CEC5D2}"/>
          </ac:graphicFrameMkLst>
        </pc:graphicFrameChg>
      </pc:sldChg>
      <pc:sldChg chg="modSp mod">
        <pc:chgData name="Erin Buchanan" userId="4904f394-9c76-4b0f-8d16-fd422336bbd5" providerId="ADAL" clId="{002D69BE-9EC7-432E-9C7C-D244E78598D1}" dt="2023-03-14T17:28:51.132" v="906" actId="20577"/>
        <pc:sldMkLst>
          <pc:docMk/>
          <pc:sldMk cId="1781337187" sldId="280"/>
        </pc:sldMkLst>
        <pc:graphicFrameChg chg="mod modGraphic">
          <ac:chgData name="Erin Buchanan" userId="4904f394-9c76-4b0f-8d16-fd422336bbd5" providerId="ADAL" clId="{002D69BE-9EC7-432E-9C7C-D244E78598D1}" dt="2023-03-14T17:28:51.132" v="906" actId="20577"/>
          <ac:graphicFrameMkLst>
            <pc:docMk/>
            <pc:sldMk cId="1781337187" sldId="280"/>
            <ac:graphicFrameMk id="2" creationId="{ABD257D5-A971-95FF-453A-B89E144EB80B}"/>
          </ac:graphicFrameMkLst>
        </pc:graphicFrameChg>
      </pc:sldChg>
      <pc:sldChg chg="modSp mod">
        <pc:chgData name="Erin Buchanan" userId="4904f394-9c76-4b0f-8d16-fd422336bbd5" providerId="ADAL" clId="{002D69BE-9EC7-432E-9C7C-D244E78598D1}" dt="2023-03-14T17:23:49.883" v="902" actId="20577"/>
        <pc:sldMkLst>
          <pc:docMk/>
          <pc:sldMk cId="530559128" sldId="281"/>
        </pc:sldMkLst>
        <pc:graphicFrameChg chg="modGraphic">
          <ac:chgData name="Erin Buchanan" userId="4904f394-9c76-4b0f-8d16-fd422336bbd5" providerId="ADAL" clId="{002D69BE-9EC7-432E-9C7C-D244E78598D1}" dt="2023-03-14T17:23:49.883" v="902" actId="20577"/>
          <ac:graphicFrameMkLst>
            <pc:docMk/>
            <pc:sldMk cId="530559128" sldId="281"/>
            <ac:graphicFrameMk id="2" creationId="{16DE964A-AB61-06FD-C9E3-21EC948705B1}"/>
          </ac:graphicFrameMkLst>
        </pc:graphicFrameChg>
      </pc:sldChg>
      <pc:sldChg chg="modSp mod">
        <pc:chgData name="Erin Buchanan" userId="4904f394-9c76-4b0f-8d16-fd422336bbd5" providerId="ADAL" clId="{002D69BE-9EC7-432E-9C7C-D244E78598D1}" dt="2023-03-14T17:22:50.840" v="898" actId="20577"/>
        <pc:sldMkLst>
          <pc:docMk/>
          <pc:sldMk cId="3063709647" sldId="282"/>
        </pc:sldMkLst>
        <pc:graphicFrameChg chg="modGraphic">
          <ac:chgData name="Erin Buchanan" userId="4904f394-9c76-4b0f-8d16-fd422336bbd5" providerId="ADAL" clId="{002D69BE-9EC7-432E-9C7C-D244E78598D1}" dt="2023-03-14T17:22:50.840" v="898" actId="20577"/>
          <ac:graphicFrameMkLst>
            <pc:docMk/>
            <pc:sldMk cId="3063709647" sldId="282"/>
            <ac:graphicFrameMk id="4" creationId="{7AE57D08-0558-C347-11A1-CCBEDE206AE9}"/>
          </ac:graphicFrameMkLst>
        </pc:graphicFrameChg>
      </pc:sldChg>
      <pc:sldChg chg="modSp mod">
        <pc:chgData name="Erin Buchanan" userId="4904f394-9c76-4b0f-8d16-fd422336bbd5" providerId="ADAL" clId="{002D69BE-9EC7-432E-9C7C-D244E78598D1}" dt="2023-03-14T17:24:04.643" v="904" actId="20577"/>
        <pc:sldMkLst>
          <pc:docMk/>
          <pc:sldMk cId="2659537458" sldId="286"/>
        </pc:sldMkLst>
        <pc:graphicFrameChg chg="modGraphic">
          <ac:chgData name="Erin Buchanan" userId="4904f394-9c76-4b0f-8d16-fd422336bbd5" providerId="ADAL" clId="{002D69BE-9EC7-432E-9C7C-D244E78598D1}" dt="2023-03-14T17:24:04.643" v="904" actId="20577"/>
          <ac:graphicFrameMkLst>
            <pc:docMk/>
            <pc:sldMk cId="2659537458" sldId="286"/>
            <ac:graphicFrameMk id="2" creationId="{16DE964A-AB61-06FD-C9E3-21EC948705B1}"/>
          </ac:graphicFrameMkLst>
        </pc:graphicFrameChg>
      </pc:sldChg>
      <pc:sldChg chg="addSp delSp modSp new mod">
        <pc:chgData name="Erin Buchanan" userId="4904f394-9c76-4b0f-8d16-fd422336bbd5" providerId="ADAL" clId="{002D69BE-9EC7-432E-9C7C-D244E78598D1}" dt="2023-03-14T17:01:37.526" v="782" actId="6549"/>
        <pc:sldMkLst>
          <pc:docMk/>
          <pc:sldMk cId="2528578563" sldId="288"/>
        </pc:sldMkLst>
        <pc:spChg chg="mod">
          <ac:chgData name="Erin Buchanan" userId="4904f394-9c76-4b0f-8d16-fd422336bbd5" providerId="ADAL" clId="{002D69BE-9EC7-432E-9C7C-D244E78598D1}" dt="2023-03-14T17:00:50.581" v="780" actId="108"/>
          <ac:spMkLst>
            <pc:docMk/>
            <pc:sldMk cId="2528578563" sldId="288"/>
            <ac:spMk id="2" creationId="{DB0C3784-B608-B4B4-A9DF-F73EB2D466A3}"/>
          </ac:spMkLst>
        </pc:spChg>
        <pc:spChg chg="mod">
          <ac:chgData name="Erin Buchanan" userId="4904f394-9c76-4b0f-8d16-fd422336bbd5" providerId="ADAL" clId="{002D69BE-9EC7-432E-9C7C-D244E78598D1}" dt="2023-03-14T17:01:37.526" v="782" actId="6549"/>
          <ac:spMkLst>
            <pc:docMk/>
            <pc:sldMk cId="2528578563" sldId="288"/>
            <ac:spMk id="3" creationId="{3D2C109C-ACDE-34FD-7F94-426DCA763BAF}"/>
          </ac:spMkLst>
        </pc:spChg>
        <pc:spChg chg="add del">
          <ac:chgData name="Erin Buchanan" userId="4904f394-9c76-4b0f-8d16-fd422336bbd5" providerId="ADAL" clId="{002D69BE-9EC7-432E-9C7C-D244E78598D1}" dt="2023-03-14T16:53:10.630" v="474" actId="478"/>
          <ac:spMkLst>
            <pc:docMk/>
            <pc:sldMk cId="2528578563" sldId="288"/>
            <ac:spMk id="5" creationId="{9DB56625-034C-BD38-9EB4-AC9853C49F56}"/>
          </ac:spMkLst>
        </pc:spChg>
        <pc:picChg chg="add mod">
          <ac:chgData name="Erin Buchanan" userId="4904f394-9c76-4b0f-8d16-fd422336bbd5" providerId="ADAL" clId="{002D69BE-9EC7-432E-9C7C-D244E78598D1}" dt="2023-03-14T16:59:02.050" v="775" actId="1076"/>
          <ac:picMkLst>
            <pc:docMk/>
            <pc:sldMk cId="2528578563" sldId="288"/>
            <ac:picMk id="6" creationId="{A41E0447-627B-CFB7-1E29-03265C432978}"/>
          </ac:picMkLst>
        </pc:picChg>
      </pc:sldChg>
    </pc:docChg>
  </pc:docChgLst>
  <pc:docChgLst>
    <pc:chgData name="Erin Buchanan" userId="4904f394-9c76-4b0f-8d16-fd422336bbd5" providerId="ADAL" clId="{63EF1685-F3E9-4B3A-B708-A7B549FDEFCA}"/>
    <pc:docChg chg="custSel modSld">
      <pc:chgData name="Erin Buchanan" userId="4904f394-9c76-4b0f-8d16-fd422336bbd5" providerId="ADAL" clId="{63EF1685-F3E9-4B3A-B708-A7B549FDEFCA}" dt="2023-08-15T16:32:03.291" v="501"/>
      <pc:docMkLst>
        <pc:docMk/>
      </pc:docMkLst>
      <pc:sldChg chg="addSp modSp mod">
        <pc:chgData name="Erin Buchanan" userId="4904f394-9c76-4b0f-8d16-fd422336bbd5" providerId="ADAL" clId="{63EF1685-F3E9-4B3A-B708-A7B549FDEFCA}" dt="2023-08-15T16:32:03.291" v="501"/>
        <pc:sldMkLst>
          <pc:docMk/>
          <pc:sldMk cId="1892689766" sldId="269"/>
        </pc:sldMkLst>
        <pc:spChg chg="add mod">
          <ac:chgData name="Erin Buchanan" userId="4904f394-9c76-4b0f-8d16-fd422336bbd5" providerId="ADAL" clId="{63EF1685-F3E9-4B3A-B708-A7B549FDEFCA}" dt="2023-08-15T16:31:17.760" v="499" actId="207"/>
          <ac:spMkLst>
            <pc:docMk/>
            <pc:sldMk cId="1892689766" sldId="269"/>
            <ac:spMk id="3" creationId="{7D3049B9-5A9C-6BAA-BF84-B0D133E33614}"/>
          </ac:spMkLst>
        </pc:spChg>
        <pc:spChg chg="add mod">
          <ac:chgData name="Erin Buchanan" userId="4904f394-9c76-4b0f-8d16-fd422336bbd5" providerId="ADAL" clId="{63EF1685-F3E9-4B3A-B708-A7B549FDEFCA}" dt="2023-08-15T16:31:54.739" v="500" actId="207"/>
          <ac:spMkLst>
            <pc:docMk/>
            <pc:sldMk cId="1892689766" sldId="269"/>
            <ac:spMk id="7" creationId="{AEC9E337-413A-2C09-F3E1-BA995B12DA36}"/>
          </ac:spMkLst>
        </pc:spChg>
        <pc:spChg chg="add mod">
          <ac:chgData name="Erin Buchanan" userId="4904f394-9c76-4b0f-8d16-fd422336bbd5" providerId="ADAL" clId="{63EF1685-F3E9-4B3A-B708-A7B549FDEFCA}" dt="2023-08-15T16:32:03.291" v="501"/>
          <ac:spMkLst>
            <pc:docMk/>
            <pc:sldMk cId="1892689766" sldId="269"/>
            <ac:spMk id="8" creationId="{9C18C4FC-27BB-3AFB-1679-08317932253D}"/>
          </ac:spMkLst>
        </pc:spChg>
        <pc:spChg chg="mod">
          <ac:chgData name="Erin Buchanan" userId="4904f394-9c76-4b0f-8d16-fd422336bbd5" providerId="ADAL" clId="{63EF1685-F3E9-4B3A-B708-A7B549FDEFCA}" dt="2023-08-15T16:26:21.494" v="442" actId="14100"/>
          <ac:spMkLst>
            <pc:docMk/>
            <pc:sldMk cId="1892689766" sldId="269"/>
            <ac:spMk id="38" creationId="{8C2AB67A-ECC8-F648-9CD5-01F800E06289}"/>
          </ac:spMkLst>
        </pc:spChg>
        <pc:grpChg chg="mod">
          <ac:chgData name="Erin Buchanan" userId="4904f394-9c76-4b0f-8d16-fd422336bbd5" providerId="ADAL" clId="{63EF1685-F3E9-4B3A-B708-A7B549FDEFCA}" dt="2023-08-15T16:26:17.117" v="441" actId="1076"/>
          <ac:grpSpMkLst>
            <pc:docMk/>
            <pc:sldMk cId="1892689766" sldId="269"/>
            <ac:grpSpMk id="24" creationId="{CD952D03-0FE3-58F0-03EC-FFFD4A18CCBB}"/>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1A80C9-ED12-4CAF-92FE-5126F506C770}" type="datetimeFigureOut">
              <a:rPr lang="en-US" smtClean="0"/>
              <a:t>8/29/2023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F8F88-4DF9-412B-8F79-70AAB16A3A8E}" type="slidenum">
              <a:rPr lang="en-US" smtClean="0"/>
              <a:t>‹#›</a:t>
            </a:fld>
            <a:endParaRPr lang="en-US" dirty="0"/>
          </a:p>
        </p:txBody>
      </p:sp>
    </p:spTree>
    <p:extLst>
      <p:ext uri="{BB962C8B-B14F-4D97-AF65-F5344CB8AC3E}">
        <p14:creationId xmlns:p14="http://schemas.microsoft.com/office/powerpoint/2010/main" val="3202132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5F8F88-4DF9-412B-8F79-70AAB16A3A8E}" type="slidenum">
              <a:rPr lang="en-US" smtClean="0"/>
              <a:t>1</a:t>
            </a:fld>
            <a:endParaRPr lang="en-US" dirty="0"/>
          </a:p>
        </p:txBody>
      </p:sp>
    </p:spTree>
    <p:extLst>
      <p:ext uri="{BB962C8B-B14F-4D97-AF65-F5344CB8AC3E}">
        <p14:creationId xmlns:p14="http://schemas.microsoft.com/office/powerpoint/2010/main" val="1774909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5F8F88-4DF9-412B-8F79-70AAB16A3A8E}" type="slidenum">
              <a:rPr lang="en-US" smtClean="0"/>
              <a:t>2</a:t>
            </a:fld>
            <a:endParaRPr lang="en-US" dirty="0"/>
          </a:p>
        </p:txBody>
      </p:sp>
    </p:spTree>
    <p:extLst>
      <p:ext uri="{BB962C8B-B14F-4D97-AF65-F5344CB8AC3E}">
        <p14:creationId xmlns:p14="http://schemas.microsoft.com/office/powerpoint/2010/main" val="555157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5F8F88-4DF9-412B-8F79-70AAB16A3A8E}" type="slidenum">
              <a:rPr lang="en-US" smtClean="0"/>
              <a:t>3</a:t>
            </a:fld>
            <a:endParaRPr lang="en-US" dirty="0"/>
          </a:p>
        </p:txBody>
      </p:sp>
    </p:spTree>
    <p:extLst>
      <p:ext uri="{BB962C8B-B14F-4D97-AF65-F5344CB8AC3E}">
        <p14:creationId xmlns:p14="http://schemas.microsoft.com/office/powerpoint/2010/main" val="2706413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5F8F88-4DF9-412B-8F79-70AAB16A3A8E}" type="slidenum">
              <a:rPr lang="en-US" smtClean="0"/>
              <a:t>4</a:t>
            </a:fld>
            <a:endParaRPr lang="en-US" dirty="0"/>
          </a:p>
        </p:txBody>
      </p:sp>
    </p:spTree>
    <p:extLst>
      <p:ext uri="{BB962C8B-B14F-4D97-AF65-F5344CB8AC3E}">
        <p14:creationId xmlns:p14="http://schemas.microsoft.com/office/powerpoint/2010/main" val="2309662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5F8F88-4DF9-412B-8F79-70AAB16A3A8E}" type="slidenum">
              <a:rPr lang="en-US" smtClean="0"/>
              <a:t>5</a:t>
            </a:fld>
            <a:endParaRPr lang="en-US" dirty="0"/>
          </a:p>
        </p:txBody>
      </p:sp>
    </p:spTree>
    <p:extLst>
      <p:ext uri="{BB962C8B-B14F-4D97-AF65-F5344CB8AC3E}">
        <p14:creationId xmlns:p14="http://schemas.microsoft.com/office/powerpoint/2010/main" val="3839527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5F8F88-4DF9-412B-8F79-70AAB16A3A8E}" type="slidenum">
              <a:rPr lang="en-US" smtClean="0"/>
              <a:t>7</a:t>
            </a:fld>
            <a:endParaRPr lang="en-US" dirty="0"/>
          </a:p>
        </p:txBody>
      </p:sp>
    </p:spTree>
    <p:extLst>
      <p:ext uri="{BB962C8B-B14F-4D97-AF65-F5344CB8AC3E}">
        <p14:creationId xmlns:p14="http://schemas.microsoft.com/office/powerpoint/2010/main" val="2030425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662FF-D907-4AB3-B606-B594CA2AAC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E0C974-F68D-4932-8254-86D84CAF86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DBD86D-D190-4D63-ACD3-B10735C166A8}"/>
              </a:ext>
            </a:extLst>
          </p:cNvPr>
          <p:cNvSpPr>
            <a:spLocks noGrp="1"/>
          </p:cNvSpPr>
          <p:nvPr>
            <p:ph type="dt" sz="half" idx="10"/>
          </p:nvPr>
        </p:nvSpPr>
        <p:spPr/>
        <p:txBody>
          <a:bodyPr/>
          <a:lstStyle/>
          <a:p>
            <a:fld id="{72154EEA-D7DC-4350-94C4-00C0370252A5}" type="datetimeFigureOut">
              <a:rPr lang="en-US" smtClean="0"/>
              <a:t>8/29/2023</a:t>
            </a:fld>
            <a:endParaRPr lang="en-US" dirty="0"/>
          </a:p>
        </p:txBody>
      </p:sp>
      <p:sp>
        <p:nvSpPr>
          <p:cNvPr id="5" name="Footer Placeholder 4">
            <a:extLst>
              <a:ext uri="{FF2B5EF4-FFF2-40B4-BE49-F238E27FC236}">
                <a16:creationId xmlns:a16="http://schemas.microsoft.com/office/drawing/2014/main" id="{C20E156A-E551-4390-81A8-1305730187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08A3A2-2CF4-45BD-B08C-938A8EF2E43C}"/>
              </a:ext>
            </a:extLst>
          </p:cNvPr>
          <p:cNvSpPr>
            <a:spLocks noGrp="1"/>
          </p:cNvSpPr>
          <p:nvPr>
            <p:ph type="sldNum" sz="quarter" idx="12"/>
          </p:nvPr>
        </p:nvSpPr>
        <p:spPr>
          <a:xfrm>
            <a:off x="9471618" y="6356350"/>
            <a:ext cx="1882181" cy="455197"/>
          </a:xfrm>
        </p:spPr>
        <p:txBody>
          <a:bodyPr/>
          <a:lstStyle/>
          <a:p>
            <a:fld id="{418A374F-AB7B-4CD2-8ED6-5C0D3E974F68}" type="slidenum">
              <a:rPr lang="en-US" smtClean="0"/>
              <a:t>‹#›</a:t>
            </a:fld>
            <a:endParaRPr lang="en-US" dirty="0"/>
          </a:p>
        </p:txBody>
      </p:sp>
    </p:spTree>
    <p:extLst>
      <p:ext uri="{BB962C8B-B14F-4D97-AF65-F5344CB8AC3E}">
        <p14:creationId xmlns:p14="http://schemas.microsoft.com/office/powerpoint/2010/main" val="705351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56133-42D1-43FC-99BC-CD09AFA11C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C07626-E000-4227-96FC-1603CBE15A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35635E-05EC-4677-A2FB-3449434A1F37}"/>
              </a:ext>
            </a:extLst>
          </p:cNvPr>
          <p:cNvSpPr>
            <a:spLocks noGrp="1"/>
          </p:cNvSpPr>
          <p:nvPr>
            <p:ph type="dt" sz="half" idx="10"/>
          </p:nvPr>
        </p:nvSpPr>
        <p:spPr/>
        <p:txBody>
          <a:bodyPr/>
          <a:lstStyle/>
          <a:p>
            <a:fld id="{72154EEA-D7DC-4350-94C4-00C0370252A5}" type="datetimeFigureOut">
              <a:rPr lang="en-US" smtClean="0"/>
              <a:t>8/29/2023</a:t>
            </a:fld>
            <a:endParaRPr lang="en-US" dirty="0"/>
          </a:p>
        </p:txBody>
      </p:sp>
      <p:sp>
        <p:nvSpPr>
          <p:cNvPr id="5" name="Footer Placeholder 4">
            <a:extLst>
              <a:ext uri="{FF2B5EF4-FFF2-40B4-BE49-F238E27FC236}">
                <a16:creationId xmlns:a16="http://schemas.microsoft.com/office/drawing/2014/main" id="{8C1FC387-CA31-4C25-BB4B-25C12EACAED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A3D626-3404-4417-AC1D-BB3E9E695E80}"/>
              </a:ext>
            </a:extLst>
          </p:cNvPr>
          <p:cNvSpPr>
            <a:spLocks noGrp="1"/>
          </p:cNvSpPr>
          <p:nvPr>
            <p:ph type="sldNum" sz="quarter" idx="12"/>
          </p:nvPr>
        </p:nvSpPr>
        <p:spPr/>
        <p:txBody>
          <a:bodyPr/>
          <a:lstStyle/>
          <a:p>
            <a:fld id="{418A374F-AB7B-4CD2-8ED6-5C0D3E974F68}" type="slidenum">
              <a:rPr lang="en-US" smtClean="0"/>
              <a:t>‹#›</a:t>
            </a:fld>
            <a:endParaRPr lang="en-US" dirty="0"/>
          </a:p>
        </p:txBody>
      </p:sp>
    </p:spTree>
    <p:extLst>
      <p:ext uri="{BB962C8B-B14F-4D97-AF65-F5344CB8AC3E}">
        <p14:creationId xmlns:p14="http://schemas.microsoft.com/office/powerpoint/2010/main" val="47341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E28B0D-D9E4-4FB7-80AC-806BFC9D1B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2D54F0-B338-4055-BB5A-601737FECF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26DD04-525A-48A4-A9E9-25D2F4F01E82}"/>
              </a:ext>
            </a:extLst>
          </p:cNvPr>
          <p:cNvSpPr>
            <a:spLocks noGrp="1"/>
          </p:cNvSpPr>
          <p:nvPr>
            <p:ph type="dt" sz="half" idx="10"/>
          </p:nvPr>
        </p:nvSpPr>
        <p:spPr/>
        <p:txBody>
          <a:bodyPr/>
          <a:lstStyle/>
          <a:p>
            <a:fld id="{72154EEA-D7DC-4350-94C4-00C0370252A5}" type="datetimeFigureOut">
              <a:rPr lang="en-US" smtClean="0"/>
              <a:t>8/29/2023</a:t>
            </a:fld>
            <a:endParaRPr lang="en-US" dirty="0"/>
          </a:p>
        </p:txBody>
      </p:sp>
      <p:sp>
        <p:nvSpPr>
          <p:cNvPr id="5" name="Footer Placeholder 4">
            <a:extLst>
              <a:ext uri="{FF2B5EF4-FFF2-40B4-BE49-F238E27FC236}">
                <a16:creationId xmlns:a16="http://schemas.microsoft.com/office/drawing/2014/main" id="{CA9A37C7-C5DC-440B-B4DE-87F729AF3D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CD4744-FB0D-48A4-A6E8-2038A8B165D5}"/>
              </a:ext>
            </a:extLst>
          </p:cNvPr>
          <p:cNvSpPr>
            <a:spLocks noGrp="1"/>
          </p:cNvSpPr>
          <p:nvPr>
            <p:ph type="sldNum" sz="quarter" idx="12"/>
          </p:nvPr>
        </p:nvSpPr>
        <p:spPr/>
        <p:txBody>
          <a:bodyPr/>
          <a:lstStyle/>
          <a:p>
            <a:fld id="{418A374F-AB7B-4CD2-8ED6-5C0D3E974F68}" type="slidenum">
              <a:rPr lang="en-US" smtClean="0"/>
              <a:t>‹#›</a:t>
            </a:fld>
            <a:endParaRPr lang="en-US" dirty="0"/>
          </a:p>
        </p:txBody>
      </p:sp>
    </p:spTree>
    <p:extLst>
      <p:ext uri="{BB962C8B-B14F-4D97-AF65-F5344CB8AC3E}">
        <p14:creationId xmlns:p14="http://schemas.microsoft.com/office/powerpoint/2010/main" val="150589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5CEEE-8D54-420A-8D94-2A598ABBE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7018D8-FAE9-430E-8152-9AB15CF810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687B81-4C42-4CC0-842D-435E948F9C0C}"/>
              </a:ext>
            </a:extLst>
          </p:cNvPr>
          <p:cNvSpPr>
            <a:spLocks noGrp="1"/>
          </p:cNvSpPr>
          <p:nvPr>
            <p:ph type="dt" sz="half" idx="10"/>
          </p:nvPr>
        </p:nvSpPr>
        <p:spPr/>
        <p:txBody>
          <a:bodyPr/>
          <a:lstStyle/>
          <a:p>
            <a:fld id="{72154EEA-D7DC-4350-94C4-00C0370252A5}" type="datetimeFigureOut">
              <a:rPr lang="en-US" smtClean="0"/>
              <a:t>8/29/2023</a:t>
            </a:fld>
            <a:endParaRPr lang="en-US" dirty="0"/>
          </a:p>
        </p:txBody>
      </p:sp>
      <p:sp>
        <p:nvSpPr>
          <p:cNvPr id="5" name="Footer Placeholder 4">
            <a:extLst>
              <a:ext uri="{FF2B5EF4-FFF2-40B4-BE49-F238E27FC236}">
                <a16:creationId xmlns:a16="http://schemas.microsoft.com/office/drawing/2014/main" id="{FD46762D-FAAE-47A3-A304-2938990C50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90C773-9675-4CDC-A93C-DC5D9A76D736}"/>
              </a:ext>
            </a:extLst>
          </p:cNvPr>
          <p:cNvSpPr>
            <a:spLocks noGrp="1"/>
          </p:cNvSpPr>
          <p:nvPr>
            <p:ph type="sldNum" sz="quarter" idx="12"/>
          </p:nvPr>
        </p:nvSpPr>
        <p:spPr/>
        <p:txBody>
          <a:bodyPr/>
          <a:lstStyle/>
          <a:p>
            <a:fld id="{418A374F-AB7B-4CD2-8ED6-5C0D3E974F68}" type="slidenum">
              <a:rPr lang="en-US" smtClean="0"/>
              <a:t>‹#›</a:t>
            </a:fld>
            <a:endParaRPr lang="en-US" dirty="0"/>
          </a:p>
        </p:txBody>
      </p:sp>
    </p:spTree>
    <p:extLst>
      <p:ext uri="{BB962C8B-B14F-4D97-AF65-F5344CB8AC3E}">
        <p14:creationId xmlns:p14="http://schemas.microsoft.com/office/powerpoint/2010/main" val="3770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70B90-D405-4407-A15D-E1DE9C5911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552DFE-FD7F-480F-B6C8-B78EF8847B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2DE260-3584-4A9D-AA58-52E90396D10A}"/>
              </a:ext>
            </a:extLst>
          </p:cNvPr>
          <p:cNvSpPr>
            <a:spLocks noGrp="1"/>
          </p:cNvSpPr>
          <p:nvPr>
            <p:ph type="dt" sz="half" idx="10"/>
          </p:nvPr>
        </p:nvSpPr>
        <p:spPr/>
        <p:txBody>
          <a:bodyPr/>
          <a:lstStyle/>
          <a:p>
            <a:fld id="{72154EEA-D7DC-4350-94C4-00C0370252A5}" type="datetimeFigureOut">
              <a:rPr lang="en-US" smtClean="0"/>
              <a:t>8/29/2023</a:t>
            </a:fld>
            <a:endParaRPr lang="en-US" dirty="0"/>
          </a:p>
        </p:txBody>
      </p:sp>
      <p:sp>
        <p:nvSpPr>
          <p:cNvPr id="5" name="Footer Placeholder 4">
            <a:extLst>
              <a:ext uri="{FF2B5EF4-FFF2-40B4-BE49-F238E27FC236}">
                <a16:creationId xmlns:a16="http://schemas.microsoft.com/office/drawing/2014/main" id="{BB8534DA-535B-46C6-B1B1-9D2BDF5075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54D07B-9FAE-4CF7-9A32-1505E7FF0C94}"/>
              </a:ext>
            </a:extLst>
          </p:cNvPr>
          <p:cNvSpPr>
            <a:spLocks noGrp="1"/>
          </p:cNvSpPr>
          <p:nvPr>
            <p:ph type="sldNum" sz="quarter" idx="12"/>
          </p:nvPr>
        </p:nvSpPr>
        <p:spPr/>
        <p:txBody>
          <a:bodyPr/>
          <a:lstStyle/>
          <a:p>
            <a:fld id="{418A374F-AB7B-4CD2-8ED6-5C0D3E974F68}" type="slidenum">
              <a:rPr lang="en-US" smtClean="0"/>
              <a:t>‹#›</a:t>
            </a:fld>
            <a:endParaRPr lang="en-US" dirty="0"/>
          </a:p>
        </p:txBody>
      </p:sp>
    </p:spTree>
    <p:extLst>
      <p:ext uri="{BB962C8B-B14F-4D97-AF65-F5344CB8AC3E}">
        <p14:creationId xmlns:p14="http://schemas.microsoft.com/office/powerpoint/2010/main" val="248026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FA555-2AB7-492F-AF09-817DA2280D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583513-5A46-4B02-AA86-B88E5F374F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C9E7E2-1355-4C6B-B553-D0DCC62E16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240E1D-3851-41E1-849C-028A2740D5DB}"/>
              </a:ext>
            </a:extLst>
          </p:cNvPr>
          <p:cNvSpPr>
            <a:spLocks noGrp="1"/>
          </p:cNvSpPr>
          <p:nvPr>
            <p:ph type="dt" sz="half" idx="10"/>
          </p:nvPr>
        </p:nvSpPr>
        <p:spPr/>
        <p:txBody>
          <a:bodyPr/>
          <a:lstStyle/>
          <a:p>
            <a:fld id="{72154EEA-D7DC-4350-94C4-00C0370252A5}" type="datetimeFigureOut">
              <a:rPr lang="en-US" smtClean="0"/>
              <a:t>8/29/2023</a:t>
            </a:fld>
            <a:endParaRPr lang="en-US" dirty="0"/>
          </a:p>
        </p:txBody>
      </p:sp>
      <p:sp>
        <p:nvSpPr>
          <p:cNvPr id="6" name="Footer Placeholder 5">
            <a:extLst>
              <a:ext uri="{FF2B5EF4-FFF2-40B4-BE49-F238E27FC236}">
                <a16:creationId xmlns:a16="http://schemas.microsoft.com/office/drawing/2014/main" id="{66937D44-5FAD-4DA7-831E-1AC570B297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23C6940-62EF-4FBF-8EB9-8A814A2CB30A}"/>
              </a:ext>
            </a:extLst>
          </p:cNvPr>
          <p:cNvSpPr>
            <a:spLocks noGrp="1"/>
          </p:cNvSpPr>
          <p:nvPr>
            <p:ph type="sldNum" sz="quarter" idx="12"/>
          </p:nvPr>
        </p:nvSpPr>
        <p:spPr/>
        <p:txBody>
          <a:bodyPr/>
          <a:lstStyle/>
          <a:p>
            <a:fld id="{418A374F-AB7B-4CD2-8ED6-5C0D3E974F68}" type="slidenum">
              <a:rPr lang="en-US" smtClean="0"/>
              <a:t>‹#›</a:t>
            </a:fld>
            <a:endParaRPr lang="en-US" dirty="0"/>
          </a:p>
        </p:txBody>
      </p:sp>
    </p:spTree>
    <p:extLst>
      <p:ext uri="{BB962C8B-B14F-4D97-AF65-F5344CB8AC3E}">
        <p14:creationId xmlns:p14="http://schemas.microsoft.com/office/powerpoint/2010/main" val="165525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88E8C-A951-46A8-AA00-7C48766DD9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785887-E817-4366-8527-949858003F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70D5F4-0FC3-4DE2-B970-183C743112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C60941-248C-4833-92D0-F11DCFF35D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F5F2A0-0B68-483A-803A-B9AD07163D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3F2CE2-B57B-4D39-83E4-5DD0AA3FF234}"/>
              </a:ext>
            </a:extLst>
          </p:cNvPr>
          <p:cNvSpPr>
            <a:spLocks noGrp="1"/>
          </p:cNvSpPr>
          <p:nvPr>
            <p:ph type="dt" sz="half" idx="10"/>
          </p:nvPr>
        </p:nvSpPr>
        <p:spPr/>
        <p:txBody>
          <a:bodyPr/>
          <a:lstStyle/>
          <a:p>
            <a:fld id="{72154EEA-D7DC-4350-94C4-00C0370252A5}" type="datetimeFigureOut">
              <a:rPr lang="en-US" smtClean="0"/>
              <a:t>8/29/2023</a:t>
            </a:fld>
            <a:endParaRPr lang="en-US" dirty="0"/>
          </a:p>
        </p:txBody>
      </p:sp>
      <p:sp>
        <p:nvSpPr>
          <p:cNvPr id="8" name="Footer Placeholder 7">
            <a:extLst>
              <a:ext uri="{FF2B5EF4-FFF2-40B4-BE49-F238E27FC236}">
                <a16:creationId xmlns:a16="http://schemas.microsoft.com/office/drawing/2014/main" id="{4E841EB2-D70C-4B29-99A2-F54C8FC6524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A31A2B9-6C3B-4FFA-A043-39F912FA5CA6}"/>
              </a:ext>
            </a:extLst>
          </p:cNvPr>
          <p:cNvSpPr>
            <a:spLocks noGrp="1"/>
          </p:cNvSpPr>
          <p:nvPr>
            <p:ph type="sldNum" sz="quarter" idx="12"/>
          </p:nvPr>
        </p:nvSpPr>
        <p:spPr/>
        <p:txBody>
          <a:bodyPr/>
          <a:lstStyle/>
          <a:p>
            <a:fld id="{418A374F-AB7B-4CD2-8ED6-5C0D3E974F68}" type="slidenum">
              <a:rPr lang="en-US" smtClean="0"/>
              <a:t>‹#›</a:t>
            </a:fld>
            <a:endParaRPr lang="en-US" dirty="0"/>
          </a:p>
        </p:txBody>
      </p:sp>
    </p:spTree>
    <p:extLst>
      <p:ext uri="{BB962C8B-B14F-4D97-AF65-F5344CB8AC3E}">
        <p14:creationId xmlns:p14="http://schemas.microsoft.com/office/powerpoint/2010/main" val="175021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06D4D-03BD-42AC-91B1-FC0DCE9275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90E065-B5C0-45DB-9BDF-58265814DC44}"/>
              </a:ext>
            </a:extLst>
          </p:cNvPr>
          <p:cNvSpPr>
            <a:spLocks noGrp="1"/>
          </p:cNvSpPr>
          <p:nvPr>
            <p:ph type="dt" sz="half" idx="10"/>
          </p:nvPr>
        </p:nvSpPr>
        <p:spPr/>
        <p:txBody>
          <a:bodyPr/>
          <a:lstStyle/>
          <a:p>
            <a:fld id="{72154EEA-D7DC-4350-94C4-00C0370252A5}" type="datetimeFigureOut">
              <a:rPr lang="en-US" smtClean="0"/>
              <a:t>8/29/2023</a:t>
            </a:fld>
            <a:endParaRPr lang="en-US" dirty="0"/>
          </a:p>
        </p:txBody>
      </p:sp>
      <p:sp>
        <p:nvSpPr>
          <p:cNvPr id="4" name="Footer Placeholder 3">
            <a:extLst>
              <a:ext uri="{FF2B5EF4-FFF2-40B4-BE49-F238E27FC236}">
                <a16:creationId xmlns:a16="http://schemas.microsoft.com/office/drawing/2014/main" id="{1A559712-F207-4F2F-B369-1E40385EBE4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66A42AE-B03D-43F9-99B8-4B631A4055A1}"/>
              </a:ext>
            </a:extLst>
          </p:cNvPr>
          <p:cNvSpPr>
            <a:spLocks noGrp="1"/>
          </p:cNvSpPr>
          <p:nvPr>
            <p:ph type="sldNum" sz="quarter" idx="12"/>
          </p:nvPr>
        </p:nvSpPr>
        <p:spPr/>
        <p:txBody>
          <a:bodyPr/>
          <a:lstStyle/>
          <a:p>
            <a:fld id="{418A374F-AB7B-4CD2-8ED6-5C0D3E974F68}" type="slidenum">
              <a:rPr lang="en-US" smtClean="0"/>
              <a:t>‹#›</a:t>
            </a:fld>
            <a:endParaRPr lang="en-US" dirty="0"/>
          </a:p>
        </p:txBody>
      </p:sp>
    </p:spTree>
    <p:extLst>
      <p:ext uri="{BB962C8B-B14F-4D97-AF65-F5344CB8AC3E}">
        <p14:creationId xmlns:p14="http://schemas.microsoft.com/office/powerpoint/2010/main" val="2815198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7DBCE-1983-49A4-856D-C63B247C8960}"/>
              </a:ext>
            </a:extLst>
          </p:cNvPr>
          <p:cNvSpPr>
            <a:spLocks noGrp="1"/>
          </p:cNvSpPr>
          <p:nvPr>
            <p:ph type="dt" sz="half" idx="10"/>
          </p:nvPr>
        </p:nvSpPr>
        <p:spPr/>
        <p:txBody>
          <a:bodyPr/>
          <a:lstStyle/>
          <a:p>
            <a:fld id="{72154EEA-D7DC-4350-94C4-00C0370252A5}" type="datetimeFigureOut">
              <a:rPr lang="en-US" smtClean="0"/>
              <a:t>8/29/2023</a:t>
            </a:fld>
            <a:endParaRPr lang="en-US" dirty="0"/>
          </a:p>
        </p:txBody>
      </p:sp>
      <p:sp>
        <p:nvSpPr>
          <p:cNvPr id="3" name="Footer Placeholder 2">
            <a:extLst>
              <a:ext uri="{FF2B5EF4-FFF2-40B4-BE49-F238E27FC236}">
                <a16:creationId xmlns:a16="http://schemas.microsoft.com/office/drawing/2014/main" id="{A78CD265-BFA8-4449-9835-6F8FA9E8A75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3780930-9553-466E-A623-F8FA9DF3EA72}"/>
              </a:ext>
            </a:extLst>
          </p:cNvPr>
          <p:cNvSpPr>
            <a:spLocks noGrp="1"/>
          </p:cNvSpPr>
          <p:nvPr>
            <p:ph type="sldNum" sz="quarter" idx="12"/>
          </p:nvPr>
        </p:nvSpPr>
        <p:spPr/>
        <p:txBody>
          <a:bodyPr/>
          <a:lstStyle/>
          <a:p>
            <a:fld id="{418A374F-AB7B-4CD2-8ED6-5C0D3E974F68}" type="slidenum">
              <a:rPr lang="en-US" smtClean="0"/>
              <a:t>‹#›</a:t>
            </a:fld>
            <a:endParaRPr lang="en-US" dirty="0"/>
          </a:p>
        </p:txBody>
      </p:sp>
    </p:spTree>
    <p:extLst>
      <p:ext uri="{BB962C8B-B14F-4D97-AF65-F5344CB8AC3E}">
        <p14:creationId xmlns:p14="http://schemas.microsoft.com/office/powerpoint/2010/main" val="78426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B5E7-29F4-4004-9722-B271B47C00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3AC192-2686-4F86-ABE0-7FC3FC6815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CDFCB2-FF3D-45D4-89AE-DAA0AAAA73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EB3ADA-DB51-49AA-9A50-A120F16E0B3C}"/>
              </a:ext>
            </a:extLst>
          </p:cNvPr>
          <p:cNvSpPr>
            <a:spLocks noGrp="1"/>
          </p:cNvSpPr>
          <p:nvPr>
            <p:ph type="dt" sz="half" idx="10"/>
          </p:nvPr>
        </p:nvSpPr>
        <p:spPr/>
        <p:txBody>
          <a:bodyPr/>
          <a:lstStyle/>
          <a:p>
            <a:fld id="{72154EEA-D7DC-4350-94C4-00C0370252A5}" type="datetimeFigureOut">
              <a:rPr lang="en-US" smtClean="0"/>
              <a:t>8/29/2023</a:t>
            </a:fld>
            <a:endParaRPr lang="en-US" dirty="0"/>
          </a:p>
        </p:txBody>
      </p:sp>
      <p:sp>
        <p:nvSpPr>
          <p:cNvPr id="6" name="Footer Placeholder 5">
            <a:extLst>
              <a:ext uri="{FF2B5EF4-FFF2-40B4-BE49-F238E27FC236}">
                <a16:creationId xmlns:a16="http://schemas.microsoft.com/office/drawing/2014/main" id="{CC5DF42C-7B98-4215-8F3B-15B9E9E0B4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6761A08-9C18-450B-8360-0C06FA2FB14B}"/>
              </a:ext>
            </a:extLst>
          </p:cNvPr>
          <p:cNvSpPr>
            <a:spLocks noGrp="1"/>
          </p:cNvSpPr>
          <p:nvPr>
            <p:ph type="sldNum" sz="quarter" idx="12"/>
          </p:nvPr>
        </p:nvSpPr>
        <p:spPr/>
        <p:txBody>
          <a:bodyPr/>
          <a:lstStyle/>
          <a:p>
            <a:fld id="{418A374F-AB7B-4CD2-8ED6-5C0D3E974F68}" type="slidenum">
              <a:rPr lang="en-US" smtClean="0"/>
              <a:t>‹#›</a:t>
            </a:fld>
            <a:endParaRPr lang="en-US" dirty="0"/>
          </a:p>
        </p:txBody>
      </p:sp>
    </p:spTree>
    <p:extLst>
      <p:ext uri="{BB962C8B-B14F-4D97-AF65-F5344CB8AC3E}">
        <p14:creationId xmlns:p14="http://schemas.microsoft.com/office/powerpoint/2010/main" val="4035157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32FDE-8863-49C1-AC94-24B853BFF5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6269E6-ABEB-4A17-AAFB-AD763C1F4B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D3A83CF-655F-4C72-A014-0682580927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E6DAA0-BF1D-4D3E-B02F-E6F7DEDD0787}"/>
              </a:ext>
            </a:extLst>
          </p:cNvPr>
          <p:cNvSpPr>
            <a:spLocks noGrp="1"/>
          </p:cNvSpPr>
          <p:nvPr>
            <p:ph type="dt" sz="half" idx="10"/>
          </p:nvPr>
        </p:nvSpPr>
        <p:spPr/>
        <p:txBody>
          <a:bodyPr/>
          <a:lstStyle/>
          <a:p>
            <a:fld id="{72154EEA-D7DC-4350-94C4-00C0370252A5}" type="datetimeFigureOut">
              <a:rPr lang="en-US" smtClean="0"/>
              <a:t>8/29/2023</a:t>
            </a:fld>
            <a:endParaRPr lang="en-US" dirty="0"/>
          </a:p>
        </p:txBody>
      </p:sp>
      <p:sp>
        <p:nvSpPr>
          <p:cNvPr id="6" name="Footer Placeholder 5">
            <a:extLst>
              <a:ext uri="{FF2B5EF4-FFF2-40B4-BE49-F238E27FC236}">
                <a16:creationId xmlns:a16="http://schemas.microsoft.com/office/drawing/2014/main" id="{867C7C12-2C61-4F12-B862-43D20D0496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AD3AFC9-B161-40DE-9D8D-5D6781646852}"/>
              </a:ext>
            </a:extLst>
          </p:cNvPr>
          <p:cNvSpPr>
            <a:spLocks noGrp="1"/>
          </p:cNvSpPr>
          <p:nvPr>
            <p:ph type="sldNum" sz="quarter" idx="12"/>
          </p:nvPr>
        </p:nvSpPr>
        <p:spPr/>
        <p:txBody>
          <a:bodyPr/>
          <a:lstStyle/>
          <a:p>
            <a:fld id="{418A374F-AB7B-4CD2-8ED6-5C0D3E974F68}" type="slidenum">
              <a:rPr lang="en-US" smtClean="0"/>
              <a:t>‹#›</a:t>
            </a:fld>
            <a:endParaRPr lang="en-US" dirty="0"/>
          </a:p>
        </p:txBody>
      </p:sp>
    </p:spTree>
    <p:extLst>
      <p:ext uri="{BB962C8B-B14F-4D97-AF65-F5344CB8AC3E}">
        <p14:creationId xmlns:p14="http://schemas.microsoft.com/office/powerpoint/2010/main" val="1092837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756399-D78E-49CF-B74E-FCD2F4A0CC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DFF328-AB2D-440F-BA5D-14778EE079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BE736-566F-4100-B435-D10CD7532F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54EEA-D7DC-4350-94C4-00C0370252A5}" type="datetimeFigureOut">
              <a:rPr lang="en-US" smtClean="0"/>
              <a:t>8/29/2023</a:t>
            </a:fld>
            <a:endParaRPr lang="en-US" dirty="0"/>
          </a:p>
        </p:txBody>
      </p:sp>
      <p:sp>
        <p:nvSpPr>
          <p:cNvPr id="5" name="Footer Placeholder 4">
            <a:extLst>
              <a:ext uri="{FF2B5EF4-FFF2-40B4-BE49-F238E27FC236}">
                <a16:creationId xmlns:a16="http://schemas.microsoft.com/office/drawing/2014/main" id="{2747CAA2-1411-4F35-ACCF-713C167348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2B4BF7C-7DDF-4B69-8EA3-FFE2FEEA3B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A374F-AB7B-4CD2-8ED6-5C0D3E974F68}" type="slidenum">
              <a:rPr lang="en-US" smtClean="0"/>
              <a:t>‹#›</a:t>
            </a:fld>
            <a:endParaRPr lang="en-US" dirty="0"/>
          </a:p>
        </p:txBody>
      </p:sp>
    </p:spTree>
    <p:extLst>
      <p:ext uri="{BB962C8B-B14F-4D97-AF65-F5344CB8AC3E}">
        <p14:creationId xmlns:p14="http://schemas.microsoft.com/office/powerpoint/2010/main" val="3145291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udlcenter.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buchanan@edCount.com" TargetMode="External"/><Relationship Id="rId2" Type="http://schemas.openxmlformats.org/officeDocument/2006/relationships/hyperlink" Target="mailto:eforte@edCount.com" TargetMode="Externa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hyperlink" Target="https://sipsassessments.org/wp-content/uploads/2023/08/Stage-2-Assessment-Evidence.pdf" TargetMode="External"/><Relationship Id="rId3" Type="http://schemas.openxmlformats.org/officeDocument/2006/relationships/image" Target="../media/image1.png"/><Relationship Id="rId7" Type="http://schemas.openxmlformats.org/officeDocument/2006/relationships/image" Target="../media/image12.svg"/><Relationship Id="rId12" Type="http://schemas.openxmlformats.org/officeDocument/2006/relationships/hyperlink" Target="https://sipsassessments.org/wp-content/uploads/2023/08/Stage-3-Learning-Plan.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hyperlink" Target="https://sipsassessments.org/wp-content/uploads/2023/08/Stage-1-Desired-Results.pdf" TargetMode="External"/><Relationship Id="rId5" Type="http://schemas.openxmlformats.org/officeDocument/2006/relationships/image" Target="../media/image10.sv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s>
</file>

<file path=ppt/slides/_rels/slide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E0A635-75D8-F5BD-9538-C8C8B9F7BECA}"/>
              </a:ext>
            </a:extLst>
          </p:cNvPr>
          <p:cNvPicPr>
            <a:picLocks noChangeAspect="1"/>
          </p:cNvPicPr>
          <p:nvPr/>
        </p:nvPicPr>
        <p:blipFill>
          <a:blip r:embed="rId3"/>
          <a:stretch>
            <a:fillRect/>
          </a:stretch>
        </p:blipFill>
        <p:spPr>
          <a:xfrm>
            <a:off x="6362248" y="294867"/>
            <a:ext cx="5111058" cy="5014621"/>
          </a:xfrm>
          <a:prstGeom prst="rect">
            <a:avLst/>
          </a:prstGeom>
        </p:spPr>
      </p:pic>
      <p:sp>
        <p:nvSpPr>
          <p:cNvPr id="6" name="TextBox 5">
            <a:extLst>
              <a:ext uri="{FF2B5EF4-FFF2-40B4-BE49-F238E27FC236}">
                <a16:creationId xmlns:a16="http://schemas.microsoft.com/office/drawing/2014/main" id="{A8F09090-C472-90F6-896B-5390E6AD997C}"/>
              </a:ext>
            </a:extLst>
          </p:cNvPr>
          <p:cNvSpPr txBox="1"/>
          <p:nvPr/>
        </p:nvSpPr>
        <p:spPr>
          <a:xfrm>
            <a:off x="443001" y="5787946"/>
            <a:ext cx="5486400" cy="914400"/>
          </a:xfrm>
          <a:prstGeom prst="rect">
            <a:avLst/>
          </a:prstGeom>
          <a:noFill/>
        </p:spPr>
        <p:txBody>
          <a:bodyPr wrap="square">
            <a:spAutoFit/>
          </a:bodyPr>
          <a:lstStyle/>
          <a:p>
            <a:pPr marL="0" marR="0" algn="just">
              <a:spcBef>
                <a:spcPts val="0"/>
              </a:spcBef>
              <a:spcAft>
                <a:spcPts val="0"/>
              </a:spcAft>
              <a:tabLst>
                <a:tab pos="2571750" algn="l"/>
              </a:tabLst>
            </a:pPr>
            <a:r>
              <a:rPr lang="en-US" sz="900" i="1" dirty="0">
                <a:effectLst/>
                <a:latin typeface="Calibri" panose="020F0502020204030204" pitchFamily="34" charset="0"/>
                <a:ea typeface="Times New Roman" panose="02020603050405020304" pitchFamily="18" charset="0"/>
                <a:cs typeface="Arial" panose="020B0604020202020204" pitchFamily="34" charset="0"/>
              </a:rPr>
              <a:t>The Interpretation Guide for the SIPS Assessment Model: A Coherent NGSS- and Framework-aligned System of Science Curriculum, Instruction, and Assessment was developed with funding from the U.S. Department of Education under the Competitive Grants for State Assessments Program, CFDA 84.368A. The contents of this guide do not represent the policy of the U.S. Department of Education, and no assumption of endorsement by the Federal government should be made.</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0CD02459-CF27-0B05-4F55-4806B62A2ABE}"/>
              </a:ext>
            </a:extLst>
          </p:cNvPr>
          <p:cNvSpPr txBox="1"/>
          <p:nvPr/>
        </p:nvSpPr>
        <p:spPr>
          <a:xfrm>
            <a:off x="308654" y="4454076"/>
            <a:ext cx="6093994" cy="984885"/>
          </a:xfrm>
          <a:prstGeom prst="rect">
            <a:avLst/>
          </a:prstGeom>
          <a:noFill/>
        </p:spPr>
        <p:txBody>
          <a:bodyPr wrap="square">
            <a:spAutoFit/>
          </a:bodyPr>
          <a:lstStyle/>
          <a:p>
            <a:pPr marL="0" marR="0" algn="ctr">
              <a:spcBef>
                <a:spcPts val="0"/>
              </a:spcBef>
              <a:spcAft>
                <a:spcPts val="1200"/>
              </a:spcAft>
            </a:pPr>
            <a:r>
              <a:rPr lang="en-US" sz="2400" b="1" dirty="0">
                <a:effectLst/>
                <a:latin typeface="Calibri" panose="020F0502020204030204" pitchFamily="34" charset="0"/>
                <a:ea typeface="Times New Roman" panose="02020603050405020304" pitchFamily="18" charset="0"/>
                <a:cs typeface="Arial" panose="020B0604020202020204" pitchFamily="34" charset="0"/>
              </a:rPr>
              <a:t>Interpretation Guide</a:t>
            </a:r>
          </a:p>
          <a:p>
            <a:pPr marL="0" marR="0" algn="ctr">
              <a:spcBef>
                <a:spcPts val="0"/>
              </a:spcBef>
              <a:spcAft>
                <a:spcPts val="1200"/>
              </a:spcAft>
            </a:pPr>
            <a:r>
              <a:rPr lang="en-US" sz="2400" b="1" dirty="0">
                <a:effectLst/>
                <a:latin typeface="Calibri" panose="020F0502020204030204" pitchFamily="34" charset="0"/>
                <a:ea typeface="Times New Roman" panose="02020603050405020304" pitchFamily="18" charset="0"/>
                <a:cs typeface="Arial" panose="020B0604020202020204" pitchFamily="34" charset="0"/>
              </a:rPr>
              <a:t>March 2023</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 name="TextBox 9">
            <a:extLst>
              <a:ext uri="{FF2B5EF4-FFF2-40B4-BE49-F238E27FC236}">
                <a16:creationId xmlns:a16="http://schemas.microsoft.com/office/drawing/2014/main" id="{77F6D895-239C-F84A-C045-E4960F5171DF}"/>
              </a:ext>
            </a:extLst>
          </p:cNvPr>
          <p:cNvSpPr txBox="1"/>
          <p:nvPr/>
        </p:nvSpPr>
        <p:spPr>
          <a:xfrm>
            <a:off x="187970" y="688772"/>
            <a:ext cx="6335362" cy="3416320"/>
          </a:xfrm>
          <a:prstGeom prst="rect">
            <a:avLst/>
          </a:prstGeom>
          <a:noFill/>
        </p:spPr>
        <p:txBody>
          <a:bodyPr wrap="square">
            <a:spAutoFit/>
          </a:bodyPr>
          <a:lstStyle/>
          <a:p>
            <a:pPr algn="ctr"/>
            <a:r>
              <a:rPr lang="en-US" sz="3600" b="1" dirty="0">
                <a:effectLst/>
                <a:latin typeface="Calibri" panose="020F0502020204030204" pitchFamily="34" charset="0"/>
                <a:ea typeface="Times New Roman" panose="02020603050405020304" pitchFamily="18" charset="0"/>
                <a:cs typeface="Arial" panose="020B0604020202020204" pitchFamily="34" charset="0"/>
              </a:rPr>
              <a:t>Stackable Instructionally-embedded Portable Science (SIPS) Assessments</a:t>
            </a:r>
          </a:p>
          <a:p>
            <a:pPr algn="ctr"/>
            <a:endParaRPr lang="en-US" sz="3600" b="1" dirty="0">
              <a:latin typeface="Calibri" panose="020F0502020204030204" pitchFamily="34" charset="0"/>
              <a:cs typeface="Arial" panose="020B0604020202020204" pitchFamily="34" charset="0"/>
            </a:endParaRPr>
          </a:p>
          <a:p>
            <a:pPr algn="ctr"/>
            <a:r>
              <a:rPr lang="en-US" sz="2400" b="1" dirty="0">
                <a:latin typeface="Calibri" panose="020F0502020204030204" pitchFamily="34" charset="0"/>
                <a:ea typeface="Times New Roman" panose="02020603050405020304" pitchFamily="18" charset="0"/>
                <a:cs typeface="Arial" panose="020B0604020202020204" pitchFamily="34" charset="0"/>
              </a:rPr>
              <a:t>A Coherent NGSS- and Framework-aligned System of Science</a:t>
            </a:r>
          </a:p>
          <a:p>
            <a:pPr algn="ctr"/>
            <a:r>
              <a:rPr lang="en-US" sz="2400" b="1" dirty="0">
                <a:latin typeface="Calibri" panose="020F0502020204030204" pitchFamily="34" charset="0"/>
                <a:ea typeface="Times New Roman" panose="02020603050405020304" pitchFamily="18" charset="0"/>
                <a:cs typeface="Arial" panose="020B0604020202020204" pitchFamily="34" charset="0"/>
              </a:rPr>
              <a:t>Curriculum, Instruction, and Assessment</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TextBox 2">
            <a:extLst>
              <a:ext uri="{FF2B5EF4-FFF2-40B4-BE49-F238E27FC236}">
                <a16:creationId xmlns:a16="http://schemas.microsoft.com/office/drawing/2014/main" id="{B9B9D775-5695-5A3B-5D2A-7932DE3129A8}"/>
              </a:ext>
            </a:extLst>
          </p:cNvPr>
          <p:cNvSpPr txBox="1"/>
          <p:nvPr/>
        </p:nvSpPr>
        <p:spPr>
          <a:xfrm>
            <a:off x="6174577" y="5787945"/>
            <a:ext cx="5486400" cy="914400"/>
          </a:xfrm>
          <a:prstGeom prst="rect">
            <a:avLst/>
          </a:prstGeom>
          <a:noFill/>
        </p:spPr>
        <p:txBody>
          <a:bodyPr wrap="square">
            <a:spAutoFit/>
          </a:bodyPr>
          <a:lstStyle>
            <a:defPPr>
              <a:defRPr lang="en-US"/>
            </a:defPPr>
            <a:lvl1pPr marR="0" algn="just">
              <a:spcBef>
                <a:spcPts val="0"/>
              </a:spcBef>
              <a:spcAft>
                <a:spcPts val="0"/>
              </a:spcAft>
              <a:tabLst>
                <a:tab pos="2571750" algn="l"/>
              </a:tabLst>
              <a:defRPr sz="900" i="1">
                <a:effectLst/>
                <a:latin typeface="Calibri" panose="020F0502020204030204" pitchFamily="34" charset="0"/>
                <a:ea typeface="Times New Roman" panose="02020603050405020304" pitchFamily="18" charset="0"/>
                <a:cs typeface="Arial" panose="020B0604020202020204" pitchFamily="34" charset="0"/>
              </a:defRPr>
            </a:lvl1pPr>
          </a:lstStyle>
          <a:p>
            <a:r>
              <a:rPr lang="en-US" dirty="0"/>
              <a:t>All rights reserved. Any or all portions of this document may be reproduced and distributed without prior permission, provided the source is cited as: Stackable Instructionally-embedded Portable Science (SIPS) Assessments Project. (2023). Interpretation Guide for the SIPS Assessment Model: A Coherent NGSS- and Framework-aligned System of Science Curriculum, Instruction, and Assessment . Lincoln, NE: Nebraska Department of Education.</a:t>
            </a:r>
          </a:p>
        </p:txBody>
      </p:sp>
    </p:spTree>
    <p:extLst>
      <p:ext uri="{BB962C8B-B14F-4D97-AF65-F5344CB8AC3E}">
        <p14:creationId xmlns:p14="http://schemas.microsoft.com/office/powerpoint/2010/main" val="385012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AE57D08-0558-C347-11A1-CCBEDE206AE9}"/>
              </a:ext>
            </a:extLst>
          </p:cNvPr>
          <p:cNvGraphicFramePr>
            <a:graphicFrameLocks noGrp="1"/>
          </p:cNvGraphicFramePr>
          <p:nvPr>
            <p:ph idx="1"/>
            <p:extLst>
              <p:ext uri="{D42A27DB-BD31-4B8C-83A1-F6EECF244321}">
                <p14:modId xmlns:p14="http://schemas.microsoft.com/office/powerpoint/2010/main" val="2881527390"/>
              </p:ext>
            </p:extLst>
          </p:nvPr>
        </p:nvGraphicFramePr>
        <p:xfrm>
          <a:off x="440068" y="697612"/>
          <a:ext cx="11311864" cy="5852160"/>
        </p:xfrm>
        <a:graphic>
          <a:graphicData uri="http://schemas.openxmlformats.org/drawingml/2006/table">
            <a:tbl>
              <a:tblPr firstRow="1" bandRow="1">
                <a:tableStyleId>{5C22544A-7EE6-4342-B048-85BDC9FD1C3A}</a:tableStyleId>
              </a:tblPr>
              <a:tblGrid>
                <a:gridCol w="2396265">
                  <a:extLst>
                    <a:ext uri="{9D8B030D-6E8A-4147-A177-3AD203B41FA5}">
                      <a16:colId xmlns:a16="http://schemas.microsoft.com/office/drawing/2014/main" val="1670942480"/>
                    </a:ext>
                  </a:extLst>
                </a:gridCol>
                <a:gridCol w="8915599">
                  <a:extLst>
                    <a:ext uri="{9D8B030D-6E8A-4147-A177-3AD203B41FA5}">
                      <a16:colId xmlns:a16="http://schemas.microsoft.com/office/drawing/2014/main" val="2639746164"/>
                    </a:ext>
                  </a:extLst>
                </a:gridCol>
              </a:tblGrid>
              <a:tr h="352765">
                <a:tc>
                  <a:txBody>
                    <a:bodyPr/>
                    <a:lstStyle/>
                    <a:p>
                      <a:r>
                        <a:rPr lang="en-US" dirty="0"/>
                        <a:t>Curricular Element</a:t>
                      </a:r>
                    </a:p>
                  </a:txBody>
                  <a:tcPr>
                    <a:solidFill>
                      <a:srgbClr val="CC66FF"/>
                    </a:solidFill>
                  </a:tcPr>
                </a:tc>
                <a:tc>
                  <a:txBody>
                    <a:bodyPr/>
                    <a:lstStyle/>
                    <a:p>
                      <a:r>
                        <a:rPr lang="en-US" dirty="0"/>
                        <a:t>Description</a:t>
                      </a:r>
                    </a:p>
                  </a:txBody>
                  <a:tcPr>
                    <a:solidFill>
                      <a:srgbClr val="CC66FF"/>
                    </a:solidFill>
                  </a:tcPr>
                </a:tc>
                <a:extLst>
                  <a:ext uri="{0D108BD9-81ED-4DB2-BD59-A6C34878D82A}">
                    <a16:rowId xmlns:a16="http://schemas.microsoft.com/office/drawing/2014/main" val="2418547490"/>
                  </a:ext>
                </a:extLst>
              </a:tr>
              <a:tr h="420692">
                <a:tc>
                  <a:txBody>
                    <a:bodyPr/>
                    <a:lstStyle/>
                    <a:p>
                      <a:pPr marL="0" lvl="1" algn="l" defTabSz="914400" rtl="0" eaLnBrk="1" latinLnBrk="0" hangingPunct="1"/>
                      <a:r>
                        <a:rPr lang="en-US" sz="1600" kern="1200" dirty="0">
                          <a:solidFill>
                            <a:schemeClr val="dk1"/>
                          </a:solidFill>
                          <a:latin typeface="+mn-lt"/>
                          <a:ea typeface="+mn-ea"/>
                          <a:cs typeface="+mn-cs"/>
                        </a:rPr>
                        <a:t>Essential Questions*</a:t>
                      </a:r>
                    </a:p>
                  </a:txBody>
                  <a:tcPr>
                    <a:noFill/>
                  </a:tcPr>
                </a:tc>
                <a:tc>
                  <a:txBody>
                    <a:bodyPr/>
                    <a:lstStyle/>
                    <a:p>
                      <a:r>
                        <a:rPr lang="en-US" sz="1600" kern="1200" dirty="0">
                          <a:solidFill>
                            <a:schemeClr val="dk1"/>
                          </a:solidFill>
                          <a:effectLst/>
                          <a:latin typeface="+mn-lt"/>
                          <a:ea typeface="+mn-ea"/>
                          <a:cs typeface="+mn-cs"/>
                        </a:rPr>
                        <a:t>An </a:t>
                      </a:r>
                      <a:r>
                        <a:rPr lang="en-US" sz="1600" b="1" kern="1200" dirty="0">
                          <a:solidFill>
                            <a:schemeClr val="dk1"/>
                          </a:solidFill>
                          <a:effectLst/>
                          <a:latin typeface="+mn-lt"/>
                          <a:ea typeface="+mn-ea"/>
                          <a:cs typeface="+mn-cs"/>
                        </a:rPr>
                        <a:t>essential question </a:t>
                      </a:r>
                      <a:r>
                        <a:rPr lang="en-US" sz="1600" kern="1200" dirty="0">
                          <a:solidFill>
                            <a:schemeClr val="dk1"/>
                          </a:solidFill>
                          <a:effectLst/>
                          <a:latin typeface="+mn-lt"/>
                          <a:ea typeface="+mn-ea"/>
                          <a:cs typeface="+mn-cs"/>
                        </a:rPr>
                        <a:t>is an open-ended question that provokes sustained inquiry and meaningful reflection that leads the student to enduring understandings. An essential question requires the student to reflect, ponder, and discuss to arrive at a larger enduring understanding of a concept addressed in the unit. Essential questions may differ in scope and breadth. They can address a skill or topic. Overarching essential questions point beyond the particulars of a unit to the larger skills and understandings. Topical essential questions address the specific disciplinary core ideas in focus for the unit.</a:t>
                      </a:r>
                    </a:p>
                  </a:txBody>
                  <a:tcPr>
                    <a:noFill/>
                  </a:tcPr>
                </a:tc>
                <a:extLst>
                  <a:ext uri="{0D108BD9-81ED-4DB2-BD59-A6C34878D82A}">
                    <a16:rowId xmlns:a16="http://schemas.microsoft.com/office/drawing/2014/main" val="1436451273"/>
                  </a:ext>
                </a:extLst>
              </a:tr>
              <a:tr h="420692">
                <a:tc>
                  <a:txBody>
                    <a:bodyPr/>
                    <a:lstStyle/>
                    <a:p>
                      <a:pPr marL="0" lvl="1" algn="l" defTabSz="914400" rtl="0" eaLnBrk="1" latinLnBrk="0" hangingPunct="1"/>
                      <a:r>
                        <a:rPr lang="en-US" sz="1600" kern="1200" dirty="0">
                          <a:solidFill>
                            <a:schemeClr val="dk1"/>
                          </a:solidFill>
                          <a:latin typeface="+mn-lt"/>
                          <a:ea typeface="+mn-ea"/>
                          <a:cs typeface="+mn-cs"/>
                        </a:rPr>
                        <a:t>Enduring Understandings*</a:t>
                      </a:r>
                    </a:p>
                  </a:txBody>
                  <a:tcPr>
                    <a:solidFill>
                      <a:srgbClr val="E4C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An </a:t>
                      </a:r>
                      <a:r>
                        <a:rPr lang="en-US" sz="1600" b="1" kern="1200" dirty="0">
                          <a:solidFill>
                            <a:schemeClr val="dk1"/>
                          </a:solidFill>
                          <a:effectLst/>
                          <a:latin typeface="+mn-lt"/>
                          <a:ea typeface="+mn-ea"/>
                          <a:cs typeface="+mn-cs"/>
                        </a:rPr>
                        <a:t>enduring understanding</a:t>
                      </a:r>
                      <a:r>
                        <a:rPr lang="en-US" sz="1600" kern="1200" dirty="0">
                          <a:solidFill>
                            <a:schemeClr val="dk1"/>
                          </a:solidFill>
                          <a:effectLst/>
                          <a:latin typeface="+mn-lt"/>
                          <a:ea typeface="+mn-ea"/>
                          <a:cs typeface="+mn-cs"/>
                        </a:rPr>
                        <a:t> is a broad conceptual statement that requires time and exploration to uncover or discover the answer. An enduring understanding is not a fact, a list, or a definition, but rather an overarching statement that reflects a deeper internalization of a topic and may connect to a real-life issue or larger understanding of the world for both students and teachers. An enduring understanding reflects an important idea that has lasting value beyond the classroom and should be transferable beyond the scope of a particular unit. </a:t>
                      </a:r>
                    </a:p>
                  </a:txBody>
                  <a:tcPr>
                    <a:solidFill>
                      <a:srgbClr val="E4C9FF"/>
                    </a:solidFill>
                  </a:tcPr>
                </a:tc>
                <a:extLst>
                  <a:ext uri="{0D108BD9-81ED-4DB2-BD59-A6C34878D82A}">
                    <a16:rowId xmlns:a16="http://schemas.microsoft.com/office/drawing/2014/main" val="2315724321"/>
                  </a:ext>
                </a:extLst>
              </a:tr>
              <a:tr h="420692">
                <a:tc>
                  <a:txBody>
                    <a:bodyPr/>
                    <a:lstStyle/>
                    <a:p>
                      <a:pPr marL="0" lvl="1" algn="l" defTabSz="914400" rtl="0" eaLnBrk="1" latinLnBrk="0" hangingPunct="1"/>
                      <a:r>
                        <a:rPr lang="en-US" sz="1600" kern="1200" dirty="0">
                          <a:solidFill>
                            <a:schemeClr val="dk1"/>
                          </a:solidFill>
                          <a:latin typeface="+mn-lt"/>
                          <a:ea typeface="+mn-ea"/>
                          <a:cs typeface="+mn-cs"/>
                        </a:rPr>
                        <a:t>Cross-curricular Integration (Common Core State Standards)*</a:t>
                      </a:r>
                    </a:p>
                  </a:txBody>
                  <a:tcPr>
                    <a:noFill/>
                  </a:tcPr>
                </a:tc>
                <a:tc>
                  <a:txBody>
                    <a:bodyPr/>
                    <a:lstStyle/>
                    <a:p>
                      <a:r>
                        <a:rPr lang="en-US" sz="1600" b="1" kern="1200" dirty="0">
                          <a:solidFill>
                            <a:schemeClr val="dk1"/>
                          </a:solidFill>
                          <a:effectLst/>
                          <a:latin typeface="+mn-lt"/>
                          <a:ea typeface="+mn-ea"/>
                          <a:cs typeface="+mn-cs"/>
                        </a:rPr>
                        <a:t>Cross-curricular Integration</a:t>
                      </a:r>
                      <a:r>
                        <a:rPr lang="en-US" sz="1600" kern="1200" dirty="0">
                          <a:solidFill>
                            <a:schemeClr val="dk1"/>
                          </a:solidFill>
                          <a:effectLst/>
                          <a:latin typeface="+mn-lt"/>
                          <a:ea typeface="+mn-ea"/>
                          <a:cs typeface="+mn-cs"/>
                        </a:rPr>
                        <a:t> addresses the application of relevant knowledge, principles, and/or values to more than one academic discipline (e.g., language arts, mathematics, and science) simultaneously. Boundaries are also provided to delineate prior and advanced knowledge and skills from appropriate grade-level expectations. Opportunities and ideas for cross-curricular integration serve to support instructional goals, such as the transfer of learning and teaching students critical thinking skills, while avoiding fragmented and isolated skill instruction. Each unit map contains a list of the </a:t>
                      </a:r>
                      <a:r>
                        <a:rPr lang="en-US" sz="1600" b="1" kern="1200" dirty="0">
                          <a:solidFill>
                            <a:schemeClr val="dk1"/>
                          </a:solidFill>
                          <a:effectLst/>
                          <a:latin typeface="+mn-lt"/>
                          <a:ea typeface="+mn-ea"/>
                          <a:cs typeface="+mn-cs"/>
                        </a:rPr>
                        <a:t>Common Core State Standards for literacy and mathematics</a:t>
                      </a:r>
                      <a:r>
                        <a:rPr lang="en-US" sz="1600" kern="1200" dirty="0">
                          <a:solidFill>
                            <a:schemeClr val="dk1"/>
                          </a:solidFill>
                          <a:effectLst/>
                          <a:latin typeface="+mn-lt"/>
                          <a:ea typeface="+mn-ea"/>
                          <a:cs typeface="+mn-cs"/>
                        </a:rPr>
                        <a:t> that support the cross-curricular focus for the unit. </a:t>
                      </a:r>
                    </a:p>
                  </a:txBody>
                  <a:tcPr>
                    <a:noFill/>
                  </a:tcPr>
                </a:tc>
                <a:extLst>
                  <a:ext uri="{0D108BD9-81ED-4DB2-BD59-A6C34878D82A}">
                    <a16:rowId xmlns:a16="http://schemas.microsoft.com/office/drawing/2014/main" val="433986222"/>
                  </a:ext>
                </a:extLst>
              </a:tr>
              <a:tr h="420692">
                <a:tc>
                  <a:txBody>
                    <a:bodyPr/>
                    <a:lstStyle/>
                    <a:p>
                      <a:pPr marL="0" lvl="1" algn="l" defTabSz="914400" rtl="0" eaLnBrk="1" latinLnBrk="0" hangingPunct="1"/>
                      <a:r>
                        <a:rPr lang="en-US" sz="1600" kern="1200" dirty="0">
                          <a:solidFill>
                            <a:schemeClr val="dk1"/>
                          </a:solidFill>
                          <a:latin typeface="+mn-lt"/>
                          <a:ea typeface="+mn-ea"/>
                          <a:cs typeface="+mn-cs"/>
                        </a:rPr>
                        <a:t>Vocabulary*</a:t>
                      </a:r>
                    </a:p>
                  </a:txBody>
                  <a:tcPr>
                    <a:solidFill>
                      <a:srgbClr val="E4C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Vocabulary</a:t>
                      </a:r>
                      <a:r>
                        <a:rPr lang="en-US" sz="1600" kern="1200" dirty="0">
                          <a:solidFill>
                            <a:schemeClr val="dk1"/>
                          </a:solidFill>
                          <a:effectLst/>
                          <a:latin typeface="+mn-lt"/>
                          <a:ea typeface="+mn-ea"/>
                          <a:cs typeface="+mn-cs"/>
                        </a:rPr>
                        <a:t> refers to the foundational words and phrases that the student should learn and use during instruction to conceptualize and acquire the stage 1 learning goals.</a:t>
                      </a:r>
                    </a:p>
                  </a:txBody>
                  <a:tcPr>
                    <a:solidFill>
                      <a:srgbClr val="E4C9FF"/>
                    </a:solidFill>
                  </a:tcPr>
                </a:tc>
                <a:extLst>
                  <a:ext uri="{0D108BD9-81ED-4DB2-BD59-A6C34878D82A}">
                    <a16:rowId xmlns:a16="http://schemas.microsoft.com/office/drawing/2014/main" val="352817236"/>
                  </a:ext>
                </a:extLst>
              </a:tr>
            </a:tbl>
          </a:graphicData>
        </a:graphic>
      </p:graphicFrame>
      <p:sp>
        <p:nvSpPr>
          <p:cNvPr id="3" name="TextBox 2">
            <a:extLst>
              <a:ext uri="{FF2B5EF4-FFF2-40B4-BE49-F238E27FC236}">
                <a16:creationId xmlns:a16="http://schemas.microsoft.com/office/drawing/2014/main" id="{5F6FD227-846C-9B06-4DE3-2F1936668287}"/>
              </a:ext>
            </a:extLst>
          </p:cNvPr>
          <p:cNvSpPr txBox="1"/>
          <p:nvPr/>
        </p:nvSpPr>
        <p:spPr>
          <a:xfrm>
            <a:off x="0" y="6611779"/>
            <a:ext cx="3285067" cy="246221"/>
          </a:xfrm>
          <a:prstGeom prst="rect">
            <a:avLst/>
          </a:prstGeom>
          <a:noFill/>
        </p:spPr>
        <p:txBody>
          <a:bodyPr wrap="square" rtlCol="0">
            <a:spAutoFit/>
          </a:bodyPr>
          <a:lstStyle/>
          <a:p>
            <a:r>
              <a:rPr lang="en-US" sz="1000" b="1" dirty="0"/>
              <a:t>*</a:t>
            </a:r>
            <a:r>
              <a:rPr lang="en-US" sz="1000" dirty="0"/>
              <a:t>Included within each unit map (not a standalone resource)</a:t>
            </a:r>
          </a:p>
        </p:txBody>
      </p:sp>
      <p:sp>
        <p:nvSpPr>
          <p:cNvPr id="7" name="Text Box 6">
            <a:extLst>
              <a:ext uri="{FF2B5EF4-FFF2-40B4-BE49-F238E27FC236}">
                <a16:creationId xmlns:a16="http://schemas.microsoft.com/office/drawing/2014/main" id="{877ED797-AAA5-0F29-F0B1-D47E5F120FBE}"/>
              </a:ext>
            </a:extLst>
          </p:cNvPr>
          <p:cNvSpPr txBox="1">
            <a:spLocks noChangeArrowheads="1"/>
          </p:cNvSpPr>
          <p:nvPr/>
        </p:nvSpPr>
        <p:spPr bwMode="auto">
          <a:xfrm>
            <a:off x="613585" y="112384"/>
            <a:ext cx="20578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CC66FF"/>
                </a:solidFill>
                <a:effectLst/>
                <a:uLnTx/>
                <a:uFillTx/>
                <a:latin typeface="Calibri" panose="020F0502020204030204"/>
                <a:ea typeface="ＭＳ Ｐゴシック" charset="0"/>
                <a:cs typeface="+mn-cs"/>
              </a:rPr>
              <a:t>Curriculum</a:t>
            </a:r>
          </a:p>
        </p:txBody>
      </p:sp>
      <p:pic>
        <p:nvPicPr>
          <p:cNvPr id="8" name="Graphic 7" descr="Bullseye outline">
            <a:extLst>
              <a:ext uri="{FF2B5EF4-FFF2-40B4-BE49-F238E27FC236}">
                <a16:creationId xmlns:a16="http://schemas.microsoft.com/office/drawing/2014/main" id="{B1BE0862-C2B4-F5B8-766C-19B4268BE7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1179"/>
            <a:ext cx="708792" cy="708792"/>
          </a:xfrm>
          <a:prstGeom prst="rect">
            <a:avLst/>
          </a:prstGeom>
        </p:spPr>
      </p:pic>
    </p:spTree>
    <p:extLst>
      <p:ext uri="{BB962C8B-B14F-4D97-AF65-F5344CB8AC3E}">
        <p14:creationId xmlns:p14="http://schemas.microsoft.com/office/powerpoint/2010/main" val="861727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a:extLst>
              <a:ext uri="{FF2B5EF4-FFF2-40B4-BE49-F238E27FC236}">
                <a16:creationId xmlns:a16="http://schemas.microsoft.com/office/drawing/2014/main" id="{59363E52-ABB6-B04B-EA4C-B9CD1B7CBD6C}"/>
              </a:ext>
            </a:extLst>
          </p:cNvPr>
          <p:cNvSpPr txBox="1">
            <a:spLocks noChangeArrowheads="1"/>
          </p:cNvSpPr>
          <p:nvPr/>
        </p:nvSpPr>
        <p:spPr bwMode="auto">
          <a:xfrm>
            <a:off x="426636" y="164353"/>
            <a:ext cx="220488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00CC00"/>
                </a:solidFill>
                <a:effectLst/>
                <a:uLnTx/>
                <a:uFillTx/>
                <a:latin typeface="Calibri" panose="020F0502020204030204"/>
                <a:ea typeface="ＭＳ Ｐゴシック" charset="0"/>
                <a:cs typeface="+mn-cs"/>
              </a:rPr>
              <a:t>Assessment</a:t>
            </a:r>
          </a:p>
        </p:txBody>
      </p:sp>
      <p:pic>
        <p:nvPicPr>
          <p:cNvPr id="5" name="Graphic 4" descr="Magnifying glass outline">
            <a:extLst>
              <a:ext uri="{FF2B5EF4-FFF2-40B4-BE49-F238E27FC236}">
                <a16:creationId xmlns:a16="http://schemas.microsoft.com/office/drawing/2014/main" id="{2762E9A4-67B2-D94C-75D5-700D5739AA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240" y="40790"/>
            <a:ext cx="708792" cy="708792"/>
          </a:xfrm>
          <a:prstGeom prst="rect">
            <a:avLst/>
          </a:prstGeom>
        </p:spPr>
      </p:pic>
      <p:sp>
        <p:nvSpPr>
          <p:cNvPr id="8" name="TextBox 7">
            <a:extLst>
              <a:ext uri="{FF2B5EF4-FFF2-40B4-BE49-F238E27FC236}">
                <a16:creationId xmlns:a16="http://schemas.microsoft.com/office/drawing/2014/main" id="{55884C92-4061-42FA-3177-1889E328C9DD}"/>
              </a:ext>
            </a:extLst>
          </p:cNvPr>
          <p:cNvSpPr txBox="1"/>
          <p:nvPr/>
        </p:nvSpPr>
        <p:spPr>
          <a:xfrm>
            <a:off x="12434974" y="4112496"/>
            <a:ext cx="4837460" cy="307777"/>
          </a:xfrm>
          <a:prstGeom prst="rect">
            <a:avLst/>
          </a:prstGeom>
          <a:noFill/>
        </p:spPr>
        <p:txBody>
          <a:bodyPr wrap="square">
            <a:spAutoFit/>
          </a:bodyPr>
          <a:lstStyle/>
          <a:p>
            <a:pPr marL="171450" indent="-171450">
              <a:buClr>
                <a:srgbClr val="00CC00"/>
              </a:buClr>
              <a:buFont typeface="Wingdings" panose="05000000000000000000" pitchFamily="2" charset="2"/>
              <a:buChar char="ü"/>
            </a:pPr>
            <a:endParaRPr lang="en-US" sz="1400" dirty="0"/>
          </a:p>
        </p:txBody>
      </p:sp>
      <p:graphicFrame>
        <p:nvGraphicFramePr>
          <p:cNvPr id="2" name="Table 47">
            <a:extLst>
              <a:ext uri="{FF2B5EF4-FFF2-40B4-BE49-F238E27FC236}">
                <a16:creationId xmlns:a16="http://schemas.microsoft.com/office/drawing/2014/main" id="{16DE964A-AB61-06FD-C9E3-21EC948705B1}"/>
              </a:ext>
            </a:extLst>
          </p:cNvPr>
          <p:cNvGraphicFramePr>
            <a:graphicFrameLocks noGrp="1"/>
          </p:cNvGraphicFramePr>
          <p:nvPr>
            <p:extLst>
              <p:ext uri="{D42A27DB-BD31-4B8C-83A1-F6EECF244321}">
                <p14:modId xmlns:p14="http://schemas.microsoft.com/office/powerpoint/2010/main" val="1531053890"/>
              </p:ext>
            </p:extLst>
          </p:nvPr>
        </p:nvGraphicFramePr>
        <p:xfrm>
          <a:off x="374344" y="695579"/>
          <a:ext cx="11443845" cy="5669280"/>
        </p:xfrm>
        <a:graphic>
          <a:graphicData uri="http://schemas.openxmlformats.org/drawingml/2006/table">
            <a:tbl>
              <a:tblPr firstRow="1" bandRow="1">
                <a:tableStyleId>{5C22544A-7EE6-4342-B048-85BDC9FD1C3A}</a:tableStyleId>
              </a:tblPr>
              <a:tblGrid>
                <a:gridCol w="2369344">
                  <a:extLst>
                    <a:ext uri="{9D8B030D-6E8A-4147-A177-3AD203B41FA5}">
                      <a16:colId xmlns:a16="http://schemas.microsoft.com/office/drawing/2014/main" val="488160194"/>
                    </a:ext>
                  </a:extLst>
                </a:gridCol>
                <a:gridCol w="9074501">
                  <a:extLst>
                    <a:ext uri="{9D8B030D-6E8A-4147-A177-3AD203B41FA5}">
                      <a16:colId xmlns:a16="http://schemas.microsoft.com/office/drawing/2014/main" val="1960399391"/>
                    </a:ext>
                  </a:extLst>
                </a:gridCol>
              </a:tblGrid>
              <a:tr h="351811">
                <a:tc>
                  <a:txBody>
                    <a:bodyPr/>
                    <a:lstStyle/>
                    <a:p>
                      <a:r>
                        <a:rPr lang="en-US" dirty="0"/>
                        <a:t>Assessment Element</a:t>
                      </a:r>
                    </a:p>
                  </a:txBody>
                  <a:tcPr>
                    <a:solidFill>
                      <a:srgbClr val="00CC00"/>
                    </a:solidFill>
                  </a:tcPr>
                </a:tc>
                <a:tc>
                  <a:txBody>
                    <a:bodyPr/>
                    <a:lstStyle/>
                    <a:p>
                      <a:r>
                        <a:rPr lang="en-US" dirty="0"/>
                        <a:t>Description</a:t>
                      </a:r>
                    </a:p>
                  </a:txBody>
                  <a:tcPr>
                    <a:solidFill>
                      <a:srgbClr val="00CC00"/>
                    </a:solidFill>
                  </a:tcPr>
                </a:tc>
                <a:extLst>
                  <a:ext uri="{0D108BD9-81ED-4DB2-BD59-A6C34878D82A}">
                    <a16:rowId xmlns:a16="http://schemas.microsoft.com/office/drawing/2014/main" val="2253294951"/>
                  </a:ext>
                </a:extLst>
              </a:tr>
              <a:tr h="2509997">
                <a:tc>
                  <a:txBody>
                    <a:bodyPr/>
                    <a:lstStyle/>
                    <a:p>
                      <a:r>
                        <a:rPr lang="en-US" sz="1600" dirty="0">
                          <a:latin typeface="+mn-lt"/>
                        </a:rPr>
                        <a:t>End-of-Unit (EOU) Assessments</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rPr>
                        <a:t>Each EOU assessment is designed to assess the PE bundle at the culmination of the instructional unit. Only the dimensions within the unit bundle are assessed, but they may be assessed in any combination. Each EOU assessment includes three tasks (and approximately 6 to 7 prompts per task) designed to measure students’ ability to </a:t>
                      </a:r>
                      <a:r>
                        <a:rPr lang="en-US" sz="1600" b="0" i="0" u="none" strike="noStrike" dirty="0">
                          <a:solidFill>
                            <a:srgbClr val="000000"/>
                          </a:solidFill>
                          <a:effectLst/>
                          <a:latin typeface="+mn-lt"/>
                        </a:rPr>
                        <a:t>flexibly apply knowledge through the integration of the</a:t>
                      </a:r>
                      <a:r>
                        <a:rPr lang="en-US" sz="1600" b="1" i="0" u="none" strike="noStrike" dirty="0">
                          <a:solidFill>
                            <a:srgbClr val="000000"/>
                          </a:solidFill>
                          <a:effectLst/>
                          <a:latin typeface="+mn-lt"/>
                        </a:rPr>
                        <a:t> same and new/different combinations of dimensions</a:t>
                      </a:r>
                      <a:r>
                        <a:rPr lang="en-US" sz="1600" b="0" i="0" u="none" strike="noStrike" dirty="0">
                          <a:solidFill>
                            <a:srgbClr val="000000"/>
                          </a:solidFill>
                          <a:effectLst/>
                          <a:latin typeface="+mn-lt"/>
                        </a:rPr>
                        <a:t> within the PEs from the unit bundle, in the context of a phenomenon or phenomenon-rooted design problem based on the focal DCIs </a:t>
                      </a:r>
                      <a:r>
                        <a:rPr lang="en-US" sz="1600" dirty="0">
                          <a:latin typeface="+mn-lt"/>
                        </a:rPr>
                        <a:t>(see SIPS definitions of close and proximal transfer; slide 9). The EOU assessment results, </a:t>
                      </a:r>
                      <a:r>
                        <a:rPr lang="en-US" sz="1600" b="1" dirty="0">
                          <a:latin typeface="+mn-lt"/>
                        </a:rPr>
                        <a:t>in combination with evidence from other instructionally-embedded assessments </a:t>
                      </a:r>
                      <a:r>
                        <a:rPr lang="en-US" sz="1600" dirty="0">
                          <a:latin typeface="+mn-lt"/>
                        </a:rPr>
                        <a:t>administered throughout instruction, are meant to: (a) support teachers in evidence-driven planning for the next unit, (b) support school and district leaders in monitoring performance, and (c) provide students and teachers with information they can use to support grading.</a:t>
                      </a:r>
                    </a:p>
                  </a:txBody>
                  <a:tcPr>
                    <a:noFill/>
                  </a:tcPr>
                </a:tc>
                <a:extLst>
                  <a:ext uri="{0D108BD9-81ED-4DB2-BD59-A6C34878D82A}">
                    <a16:rowId xmlns:a16="http://schemas.microsoft.com/office/drawing/2014/main" val="1954287836"/>
                  </a:ext>
                </a:extLst>
              </a:tr>
              <a:tr h="2532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Stage 2 Instructionally-embedded Assessments*</a:t>
                      </a:r>
                    </a:p>
                  </a:txBody>
                  <a:tcPr>
                    <a:solidFill>
                      <a:srgbClr val="CCFFCC"/>
                    </a:solidFill>
                  </a:tcPr>
                </a:tc>
                <a:tc>
                  <a:txBody>
                    <a:bodyPr/>
                    <a:lstStyle/>
                    <a:p>
                      <a:r>
                        <a:rPr lang="en-US" sz="1600" dirty="0"/>
                        <a:t>Stage 2 Instructionally-embedded Assessments enable educators to gather evidence of student learning at specific points in time (e.g., before instruction, during a lesson, after a lesson or series of lessons) throughout the instructional unit. The unit map includes </a:t>
                      </a:r>
                      <a:r>
                        <a:rPr lang="en-US" sz="1600" b="1" dirty="0"/>
                        <a:t>narrative </a:t>
                      </a:r>
                      <a:r>
                        <a:rPr lang="en-US" sz="1600" b="1" i="0" dirty="0"/>
                        <a:t>descriptions </a:t>
                      </a:r>
                      <a:r>
                        <a:rPr lang="en-US" sz="1600" dirty="0"/>
                        <a:t>of </a:t>
                      </a:r>
                      <a:r>
                        <a:rPr lang="en-US" sz="1600" i="0" dirty="0"/>
                        <a:t>these</a:t>
                      </a:r>
                      <a:r>
                        <a:rPr lang="en-US" sz="1600" i="1" dirty="0"/>
                        <a:t> </a:t>
                      </a:r>
                      <a:r>
                        <a:rPr lang="en-US" sz="1600" dirty="0"/>
                        <a:t>formative assessments that are s</a:t>
                      </a:r>
                      <a:r>
                        <a:rPr lang="en-US" sz="1600" kern="1200" dirty="0">
                          <a:solidFill>
                            <a:schemeClr val="dk1"/>
                          </a:solidFill>
                          <a:effectLst/>
                          <a:latin typeface="+mn-lt"/>
                          <a:ea typeface="+mn-ea"/>
                          <a:cs typeface="+mn-cs"/>
                        </a:rPr>
                        <a:t>equenced and organized into approximately 3 to 4 instructional segments and offer guidance for the development of a wide array of assessments. Each narrative description </a:t>
                      </a:r>
                      <a:r>
                        <a:rPr lang="en-US" sz="1600" dirty="0"/>
                        <a:t>provides: (a) a summary of the assessment, (b) its intended purpose and use, (c) the evidence of student learning it should elicit, (d) the type(s) of work products (e.g., concept map, model) that will elicit the evidence, and (e) the time needed for administration and scoring.</a:t>
                      </a:r>
                    </a:p>
                    <a:p>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i="0" dirty="0"/>
                        <a:t>Each unit map also includes 2 to 3 </a:t>
                      </a:r>
                      <a:r>
                        <a:rPr lang="en-US" sz="1600" i="1" dirty="0"/>
                        <a:t>Sample</a:t>
                      </a:r>
                      <a:r>
                        <a:rPr lang="en-US" sz="1600" dirty="0"/>
                        <a:t> Instructionally-embedded Assessments that serve as illustrative examples of how the narrative descriptions can serve as a roadmap for developing meaningful assessments.</a:t>
                      </a:r>
                    </a:p>
                  </a:txBody>
                  <a:tcPr>
                    <a:solidFill>
                      <a:srgbClr val="CCFFCC"/>
                    </a:solidFill>
                  </a:tcPr>
                </a:tc>
                <a:extLst>
                  <a:ext uri="{0D108BD9-81ED-4DB2-BD59-A6C34878D82A}">
                    <a16:rowId xmlns:a16="http://schemas.microsoft.com/office/drawing/2014/main" val="3975003502"/>
                  </a:ext>
                </a:extLst>
              </a:tr>
            </a:tbl>
          </a:graphicData>
        </a:graphic>
      </p:graphicFrame>
      <p:sp>
        <p:nvSpPr>
          <p:cNvPr id="6" name="TextBox 5">
            <a:extLst>
              <a:ext uri="{FF2B5EF4-FFF2-40B4-BE49-F238E27FC236}">
                <a16:creationId xmlns:a16="http://schemas.microsoft.com/office/drawing/2014/main" id="{F062FAD7-A637-91EA-DB94-9C409FED0DBA}"/>
              </a:ext>
            </a:extLst>
          </p:cNvPr>
          <p:cNvSpPr txBox="1"/>
          <p:nvPr/>
        </p:nvSpPr>
        <p:spPr>
          <a:xfrm>
            <a:off x="0" y="6611779"/>
            <a:ext cx="3285067" cy="246221"/>
          </a:xfrm>
          <a:prstGeom prst="rect">
            <a:avLst/>
          </a:prstGeom>
          <a:noFill/>
        </p:spPr>
        <p:txBody>
          <a:bodyPr wrap="square" rtlCol="0">
            <a:spAutoFit/>
          </a:bodyPr>
          <a:lstStyle/>
          <a:p>
            <a:r>
              <a:rPr lang="en-US" sz="1000" b="1" dirty="0"/>
              <a:t>*</a:t>
            </a:r>
            <a:r>
              <a:rPr lang="en-US" sz="1000" dirty="0"/>
              <a:t>Included within each unit map (not a standalone resource)</a:t>
            </a:r>
          </a:p>
        </p:txBody>
      </p:sp>
    </p:spTree>
    <p:extLst>
      <p:ext uri="{BB962C8B-B14F-4D97-AF65-F5344CB8AC3E}">
        <p14:creationId xmlns:p14="http://schemas.microsoft.com/office/powerpoint/2010/main" val="530559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884C92-4061-42FA-3177-1889E328C9DD}"/>
              </a:ext>
            </a:extLst>
          </p:cNvPr>
          <p:cNvSpPr txBox="1"/>
          <p:nvPr/>
        </p:nvSpPr>
        <p:spPr>
          <a:xfrm>
            <a:off x="12434974" y="4112496"/>
            <a:ext cx="4837460" cy="307777"/>
          </a:xfrm>
          <a:prstGeom prst="rect">
            <a:avLst/>
          </a:prstGeom>
          <a:noFill/>
        </p:spPr>
        <p:txBody>
          <a:bodyPr wrap="square">
            <a:spAutoFit/>
          </a:bodyPr>
          <a:lstStyle/>
          <a:p>
            <a:pPr marL="171450" indent="-171450">
              <a:buClr>
                <a:srgbClr val="00CC00"/>
              </a:buClr>
              <a:buFont typeface="Wingdings" panose="05000000000000000000" pitchFamily="2" charset="2"/>
              <a:buChar char="ü"/>
            </a:pPr>
            <a:endParaRPr lang="en-US" sz="1400" dirty="0"/>
          </a:p>
        </p:txBody>
      </p:sp>
      <p:graphicFrame>
        <p:nvGraphicFramePr>
          <p:cNvPr id="2" name="Table 47">
            <a:extLst>
              <a:ext uri="{FF2B5EF4-FFF2-40B4-BE49-F238E27FC236}">
                <a16:creationId xmlns:a16="http://schemas.microsoft.com/office/drawing/2014/main" id="{16DE964A-AB61-06FD-C9E3-21EC948705B1}"/>
              </a:ext>
            </a:extLst>
          </p:cNvPr>
          <p:cNvGraphicFramePr>
            <a:graphicFrameLocks noGrp="1"/>
          </p:cNvGraphicFramePr>
          <p:nvPr>
            <p:extLst>
              <p:ext uri="{D42A27DB-BD31-4B8C-83A1-F6EECF244321}">
                <p14:modId xmlns:p14="http://schemas.microsoft.com/office/powerpoint/2010/main" val="1745417205"/>
              </p:ext>
            </p:extLst>
          </p:nvPr>
        </p:nvGraphicFramePr>
        <p:xfrm>
          <a:off x="426636" y="847231"/>
          <a:ext cx="11175892" cy="5577840"/>
        </p:xfrm>
        <a:graphic>
          <a:graphicData uri="http://schemas.openxmlformats.org/drawingml/2006/table">
            <a:tbl>
              <a:tblPr firstRow="1" bandRow="1">
                <a:tableStyleId>{5C22544A-7EE6-4342-B048-85BDC9FD1C3A}</a:tableStyleId>
              </a:tblPr>
              <a:tblGrid>
                <a:gridCol w="2652994">
                  <a:extLst>
                    <a:ext uri="{9D8B030D-6E8A-4147-A177-3AD203B41FA5}">
                      <a16:colId xmlns:a16="http://schemas.microsoft.com/office/drawing/2014/main" val="488160194"/>
                    </a:ext>
                  </a:extLst>
                </a:gridCol>
                <a:gridCol w="8522898">
                  <a:extLst>
                    <a:ext uri="{9D8B030D-6E8A-4147-A177-3AD203B41FA5}">
                      <a16:colId xmlns:a16="http://schemas.microsoft.com/office/drawing/2014/main" val="1960399391"/>
                    </a:ext>
                  </a:extLst>
                </a:gridCol>
              </a:tblGrid>
              <a:tr h="261612">
                <a:tc>
                  <a:txBody>
                    <a:bodyPr/>
                    <a:lstStyle/>
                    <a:p>
                      <a:r>
                        <a:rPr lang="en-US" dirty="0"/>
                        <a:t>Assessment Element</a:t>
                      </a:r>
                    </a:p>
                  </a:txBody>
                  <a:tcPr>
                    <a:solidFill>
                      <a:srgbClr val="00CC00"/>
                    </a:solidFill>
                  </a:tcPr>
                </a:tc>
                <a:tc>
                  <a:txBody>
                    <a:bodyPr/>
                    <a:lstStyle/>
                    <a:p>
                      <a:r>
                        <a:rPr lang="en-US" dirty="0"/>
                        <a:t>Description</a:t>
                      </a:r>
                    </a:p>
                  </a:txBody>
                  <a:tcPr>
                    <a:solidFill>
                      <a:srgbClr val="00CC00"/>
                    </a:solidFill>
                  </a:tcPr>
                </a:tc>
                <a:extLst>
                  <a:ext uri="{0D108BD9-81ED-4DB2-BD59-A6C34878D82A}">
                    <a16:rowId xmlns:a16="http://schemas.microsoft.com/office/drawing/2014/main" val="2253294951"/>
                  </a:ext>
                </a:extLst>
              </a:tr>
              <a:tr h="451549">
                <a:tc>
                  <a:txBody>
                    <a:bodyPr/>
                    <a:lstStyle/>
                    <a:p>
                      <a:pPr algn="l"/>
                      <a:r>
                        <a:rPr lang="en-US" sz="1600" dirty="0"/>
                        <a:t>Assessment Design Tools</a:t>
                      </a:r>
                    </a:p>
                    <a:p>
                      <a:pPr marL="285750" indent="-285750" algn="l">
                        <a:buFont typeface="Arial" panose="020B0604020202020204" pitchFamily="34" charset="0"/>
                        <a:buChar char="•"/>
                      </a:pPr>
                      <a:r>
                        <a:rPr lang="en-US" sz="1600" dirty="0"/>
                        <a:t>Unpacking Tool</a:t>
                      </a:r>
                    </a:p>
                    <a:p>
                      <a:pPr marL="285750" indent="-285750" algn="l">
                        <a:buFont typeface="Arial" panose="020B0604020202020204" pitchFamily="34" charset="0"/>
                        <a:buChar char="•"/>
                      </a:pPr>
                      <a:r>
                        <a:rPr lang="en-US" sz="1600" dirty="0"/>
                        <a:t>Design Pattern</a:t>
                      </a:r>
                    </a:p>
                    <a:p>
                      <a:pPr marL="285750" indent="-285750" algn="l">
                        <a:buFont typeface="Arial" panose="020B0604020202020204" pitchFamily="34" charset="0"/>
                        <a:buChar char="•"/>
                      </a:pPr>
                      <a:r>
                        <a:rPr lang="en-US" sz="1600" dirty="0"/>
                        <a:t>Task Specification Tool</a:t>
                      </a:r>
                    </a:p>
                    <a:p>
                      <a:pPr marL="285750" indent="-285750" algn="l">
                        <a:buFont typeface="Arial" panose="020B0604020202020204" pitchFamily="34" charset="0"/>
                        <a:buChar char="•"/>
                      </a:pPr>
                      <a:endParaRPr lang="en-US" sz="1600" dirty="0"/>
                    </a:p>
                    <a:p>
                      <a:pPr marL="0" indent="0" algn="l">
                        <a:buFont typeface="Arial" panose="020B0604020202020204" pitchFamily="34" charset="0"/>
                        <a:buNone/>
                      </a:pPr>
                      <a:endParaRPr lang="en-US" sz="1600" dirty="0"/>
                    </a:p>
                  </a:txBody>
                  <a:tcPr>
                    <a:noFill/>
                  </a:tcPr>
                </a:tc>
                <a:tc>
                  <a:txBody>
                    <a:bodyPr/>
                    <a:lstStyle/>
                    <a:p>
                      <a:r>
                        <a:rPr lang="en-US" sz="1600" dirty="0"/>
                        <a:t>An Unpacking Tool </a:t>
                      </a:r>
                      <a:r>
                        <a:rPr lang="en-US" sz="1600" b="1" dirty="0"/>
                        <a:t>provides a clear focus for what is to be measured</a:t>
                      </a:r>
                      <a:r>
                        <a:rPr lang="en-US" sz="1600" dirty="0"/>
                        <a:t> and helps educators to plan for assessment. Developed for </a:t>
                      </a:r>
                      <a:r>
                        <a:rPr lang="en-US" sz="1600" u="sng" dirty="0"/>
                        <a:t>both</a:t>
                      </a:r>
                      <a:r>
                        <a:rPr lang="en-US" sz="1600" dirty="0"/>
                        <a:t> the EOU and instructionally-embedded assessments, the unpacking tool ensures task designers have a clear and deep understanding of each dimension represented in a PE prior to beginning task development. The Unpacking Tool describes: (a) the underlying </a:t>
                      </a:r>
                      <a:r>
                        <a:rPr lang="en-US" sz="1600" i="1" dirty="0"/>
                        <a:t>key aspects </a:t>
                      </a:r>
                      <a:r>
                        <a:rPr lang="en-US" sz="1600" dirty="0"/>
                        <a:t>that support each dimension of the PE, (b) the </a:t>
                      </a:r>
                      <a:r>
                        <a:rPr lang="en-US" sz="1600" i="1" dirty="0"/>
                        <a:t>prior knowledge </a:t>
                      </a:r>
                      <a:r>
                        <a:rPr lang="en-US" sz="1600" dirty="0"/>
                        <a:t>(i.e., background knowledge) that is expected of students, and (c) the </a:t>
                      </a:r>
                      <a:r>
                        <a:rPr lang="en-US" sz="1600" i="1" dirty="0"/>
                        <a:t>relationships between the CCC and SEP</a:t>
                      </a:r>
                      <a:r>
                        <a:rPr lang="en-US" sz="1600" dirty="0"/>
                        <a:t>.</a:t>
                      </a:r>
                    </a:p>
                    <a:p>
                      <a:endParaRPr lang="en-US" sz="1600" dirty="0"/>
                    </a:p>
                    <a:p>
                      <a:r>
                        <a:rPr lang="en-US" sz="1600" dirty="0"/>
                        <a:t>A Design Pattern guides task designers by </a:t>
                      </a:r>
                      <a:r>
                        <a:rPr lang="en-US" sz="1600" b="1" dirty="0"/>
                        <a:t>describing the features of the task necessary to elicit evidence of student proficiency</a:t>
                      </a:r>
                      <a:r>
                        <a:rPr lang="en-US" sz="1600" dirty="0"/>
                        <a:t>. Developed for the EOU assessments, the Design Pattern includes a “palette” of design features that can be intentionally selected and varied to develop families of tasks aligned to the focal knowledge, skills, and abilities (KSAs) of a performance expectation. The Design Pattern describes: (a) the focal KSAs to be measured, (b) observations (i.e., evidence) to support inferences about students’ acquisition of the KSAs, (c) required features of task situations that elicit the focal KSAs, and (d) variable features of the task that shift complexity or focus. </a:t>
                      </a:r>
                    </a:p>
                    <a:p>
                      <a:endParaRPr lang="en-US" sz="1600" dirty="0"/>
                    </a:p>
                    <a:p>
                      <a:r>
                        <a:rPr lang="en-US" sz="1600" dirty="0"/>
                        <a:t>A Task Specification Tool </a:t>
                      </a:r>
                      <a:r>
                        <a:rPr lang="en-US" sz="1600" b="1" dirty="0"/>
                        <a:t>defines key elements needed to be addressed by task designers </a:t>
                      </a:r>
                      <a:r>
                        <a:rPr lang="en-US" sz="1600" dirty="0"/>
                        <a:t>to develop meaningful and interpretable assessment tasks. Developed for </a:t>
                      </a:r>
                      <a:r>
                        <a:rPr lang="en-US" sz="1600" u="sng" dirty="0"/>
                        <a:t>both</a:t>
                      </a:r>
                      <a:r>
                        <a:rPr lang="en-US" sz="1600" dirty="0"/>
                        <a:t> the EOU and instructionally-embedded assessments, the Task Specification Tool provides information to create prompt(s) that will elicit the necessary evidence for the focal KSAs, such as: (a) a rationale of what the student will do to demonstrate competency, (b) a chain of sensemaking and range of complexity of prompts, (c) allowable stimulus materials and item types, and (d) appropriate vocabulary. </a:t>
                      </a:r>
                    </a:p>
                  </a:txBody>
                  <a:tcPr>
                    <a:noFill/>
                  </a:tcPr>
                </a:tc>
                <a:extLst>
                  <a:ext uri="{0D108BD9-81ED-4DB2-BD59-A6C34878D82A}">
                    <a16:rowId xmlns:a16="http://schemas.microsoft.com/office/drawing/2014/main" val="3975003502"/>
                  </a:ext>
                </a:extLst>
              </a:tr>
            </a:tbl>
          </a:graphicData>
        </a:graphic>
      </p:graphicFrame>
      <p:sp>
        <p:nvSpPr>
          <p:cNvPr id="6" name="TextBox 5">
            <a:extLst>
              <a:ext uri="{FF2B5EF4-FFF2-40B4-BE49-F238E27FC236}">
                <a16:creationId xmlns:a16="http://schemas.microsoft.com/office/drawing/2014/main" id="{F062FAD7-A637-91EA-DB94-9C409FED0DBA}"/>
              </a:ext>
            </a:extLst>
          </p:cNvPr>
          <p:cNvSpPr txBox="1"/>
          <p:nvPr/>
        </p:nvSpPr>
        <p:spPr>
          <a:xfrm>
            <a:off x="0" y="6611779"/>
            <a:ext cx="3285067" cy="246221"/>
          </a:xfrm>
          <a:prstGeom prst="rect">
            <a:avLst/>
          </a:prstGeom>
          <a:noFill/>
        </p:spPr>
        <p:txBody>
          <a:bodyPr wrap="square" rtlCol="0">
            <a:spAutoFit/>
          </a:bodyPr>
          <a:lstStyle/>
          <a:p>
            <a:r>
              <a:rPr lang="en-US" sz="1000" b="1" dirty="0"/>
              <a:t>*</a:t>
            </a:r>
            <a:r>
              <a:rPr lang="en-US" sz="1000" dirty="0"/>
              <a:t>Included within each unit map (not a standalone resource)</a:t>
            </a:r>
          </a:p>
        </p:txBody>
      </p:sp>
      <p:sp>
        <p:nvSpPr>
          <p:cNvPr id="3" name="Text Box 7">
            <a:extLst>
              <a:ext uri="{FF2B5EF4-FFF2-40B4-BE49-F238E27FC236}">
                <a16:creationId xmlns:a16="http://schemas.microsoft.com/office/drawing/2014/main" id="{215E173C-00E3-F91D-5AD2-AA0EA0895F23}"/>
              </a:ext>
            </a:extLst>
          </p:cNvPr>
          <p:cNvSpPr txBox="1">
            <a:spLocks noChangeArrowheads="1"/>
          </p:cNvSpPr>
          <p:nvPr/>
        </p:nvSpPr>
        <p:spPr bwMode="auto">
          <a:xfrm>
            <a:off x="426636" y="164353"/>
            <a:ext cx="220488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00CC00"/>
                </a:solidFill>
                <a:effectLst/>
                <a:uLnTx/>
                <a:uFillTx/>
                <a:latin typeface="Calibri" panose="020F0502020204030204"/>
                <a:ea typeface="ＭＳ Ｐゴシック" charset="0"/>
                <a:cs typeface="+mn-cs"/>
              </a:rPr>
              <a:t>Assessment</a:t>
            </a:r>
          </a:p>
        </p:txBody>
      </p:sp>
      <p:pic>
        <p:nvPicPr>
          <p:cNvPr id="7" name="Graphic 6" descr="Magnifying glass outline">
            <a:extLst>
              <a:ext uri="{FF2B5EF4-FFF2-40B4-BE49-F238E27FC236}">
                <a16:creationId xmlns:a16="http://schemas.microsoft.com/office/drawing/2014/main" id="{62551DFF-C16D-370C-E209-85D1C29035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240" y="40790"/>
            <a:ext cx="708792" cy="708792"/>
          </a:xfrm>
          <a:prstGeom prst="rect">
            <a:avLst/>
          </a:prstGeom>
        </p:spPr>
      </p:pic>
    </p:spTree>
    <p:extLst>
      <p:ext uri="{BB962C8B-B14F-4D97-AF65-F5344CB8AC3E}">
        <p14:creationId xmlns:p14="http://schemas.microsoft.com/office/powerpoint/2010/main" val="1638874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a:extLst>
              <a:ext uri="{FF2B5EF4-FFF2-40B4-BE49-F238E27FC236}">
                <a16:creationId xmlns:a16="http://schemas.microsoft.com/office/drawing/2014/main" id="{59363E52-ABB6-B04B-EA4C-B9CD1B7CBD6C}"/>
              </a:ext>
            </a:extLst>
          </p:cNvPr>
          <p:cNvSpPr txBox="1">
            <a:spLocks noChangeArrowheads="1"/>
          </p:cNvSpPr>
          <p:nvPr/>
        </p:nvSpPr>
        <p:spPr bwMode="auto">
          <a:xfrm>
            <a:off x="719186" y="180960"/>
            <a:ext cx="220488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00CC00"/>
                </a:solidFill>
                <a:effectLst/>
                <a:uLnTx/>
                <a:uFillTx/>
                <a:latin typeface="Calibri" panose="020F0502020204030204"/>
                <a:ea typeface="ＭＳ Ｐゴシック" charset="0"/>
                <a:cs typeface="+mn-cs"/>
              </a:rPr>
              <a:t>Assessment</a:t>
            </a:r>
          </a:p>
        </p:txBody>
      </p:sp>
      <p:pic>
        <p:nvPicPr>
          <p:cNvPr id="5" name="Graphic 4" descr="Magnifying glass outline">
            <a:extLst>
              <a:ext uri="{FF2B5EF4-FFF2-40B4-BE49-F238E27FC236}">
                <a16:creationId xmlns:a16="http://schemas.microsoft.com/office/drawing/2014/main" id="{2762E9A4-67B2-D94C-75D5-700D5739AA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4790" y="57396"/>
            <a:ext cx="708792" cy="708792"/>
          </a:xfrm>
          <a:prstGeom prst="rect">
            <a:avLst/>
          </a:prstGeom>
        </p:spPr>
      </p:pic>
      <p:sp>
        <p:nvSpPr>
          <p:cNvPr id="8" name="TextBox 7">
            <a:extLst>
              <a:ext uri="{FF2B5EF4-FFF2-40B4-BE49-F238E27FC236}">
                <a16:creationId xmlns:a16="http://schemas.microsoft.com/office/drawing/2014/main" id="{55884C92-4061-42FA-3177-1889E328C9DD}"/>
              </a:ext>
            </a:extLst>
          </p:cNvPr>
          <p:cNvSpPr txBox="1"/>
          <p:nvPr/>
        </p:nvSpPr>
        <p:spPr>
          <a:xfrm>
            <a:off x="12434974" y="4112496"/>
            <a:ext cx="4837460" cy="307777"/>
          </a:xfrm>
          <a:prstGeom prst="rect">
            <a:avLst/>
          </a:prstGeom>
          <a:noFill/>
        </p:spPr>
        <p:txBody>
          <a:bodyPr wrap="square">
            <a:spAutoFit/>
          </a:bodyPr>
          <a:lstStyle/>
          <a:p>
            <a:pPr marL="171450" indent="-171450">
              <a:buClr>
                <a:srgbClr val="00CC00"/>
              </a:buClr>
              <a:buFont typeface="Wingdings" panose="05000000000000000000" pitchFamily="2" charset="2"/>
              <a:buChar char="ü"/>
            </a:pPr>
            <a:endParaRPr lang="en-US" sz="1400" dirty="0"/>
          </a:p>
        </p:txBody>
      </p:sp>
      <p:graphicFrame>
        <p:nvGraphicFramePr>
          <p:cNvPr id="2" name="Table 47">
            <a:extLst>
              <a:ext uri="{FF2B5EF4-FFF2-40B4-BE49-F238E27FC236}">
                <a16:creationId xmlns:a16="http://schemas.microsoft.com/office/drawing/2014/main" id="{16DE964A-AB61-06FD-C9E3-21EC948705B1}"/>
              </a:ext>
            </a:extLst>
          </p:cNvPr>
          <p:cNvGraphicFramePr>
            <a:graphicFrameLocks noGrp="1"/>
          </p:cNvGraphicFramePr>
          <p:nvPr>
            <p:extLst>
              <p:ext uri="{D42A27DB-BD31-4B8C-83A1-F6EECF244321}">
                <p14:modId xmlns:p14="http://schemas.microsoft.com/office/powerpoint/2010/main" val="677771013"/>
              </p:ext>
            </p:extLst>
          </p:nvPr>
        </p:nvGraphicFramePr>
        <p:xfrm>
          <a:off x="426636" y="847231"/>
          <a:ext cx="11175892" cy="4206240"/>
        </p:xfrm>
        <a:graphic>
          <a:graphicData uri="http://schemas.openxmlformats.org/drawingml/2006/table">
            <a:tbl>
              <a:tblPr firstRow="1" bandRow="1">
                <a:tableStyleId>{5C22544A-7EE6-4342-B048-85BDC9FD1C3A}</a:tableStyleId>
              </a:tblPr>
              <a:tblGrid>
                <a:gridCol w="2627115">
                  <a:extLst>
                    <a:ext uri="{9D8B030D-6E8A-4147-A177-3AD203B41FA5}">
                      <a16:colId xmlns:a16="http://schemas.microsoft.com/office/drawing/2014/main" val="488160194"/>
                    </a:ext>
                  </a:extLst>
                </a:gridCol>
                <a:gridCol w="8548777">
                  <a:extLst>
                    <a:ext uri="{9D8B030D-6E8A-4147-A177-3AD203B41FA5}">
                      <a16:colId xmlns:a16="http://schemas.microsoft.com/office/drawing/2014/main" val="1960399391"/>
                    </a:ext>
                  </a:extLst>
                </a:gridCol>
              </a:tblGrid>
              <a:tr h="261612">
                <a:tc>
                  <a:txBody>
                    <a:bodyPr/>
                    <a:lstStyle/>
                    <a:p>
                      <a:r>
                        <a:rPr lang="en-US" dirty="0"/>
                        <a:t>Assessment Element</a:t>
                      </a:r>
                    </a:p>
                  </a:txBody>
                  <a:tcPr>
                    <a:solidFill>
                      <a:srgbClr val="00CC00"/>
                    </a:solidFill>
                  </a:tcPr>
                </a:tc>
                <a:tc>
                  <a:txBody>
                    <a:bodyPr/>
                    <a:lstStyle/>
                    <a:p>
                      <a:r>
                        <a:rPr lang="en-US" dirty="0"/>
                        <a:t>Description</a:t>
                      </a:r>
                    </a:p>
                  </a:txBody>
                  <a:tcPr>
                    <a:solidFill>
                      <a:srgbClr val="00CC00"/>
                    </a:solidFill>
                  </a:tcPr>
                </a:tc>
                <a:extLst>
                  <a:ext uri="{0D108BD9-81ED-4DB2-BD59-A6C34878D82A}">
                    <a16:rowId xmlns:a16="http://schemas.microsoft.com/office/drawing/2014/main" val="2253294951"/>
                  </a:ext>
                </a:extLst>
              </a:tr>
              <a:tr h="451549">
                <a:tc>
                  <a:txBody>
                    <a:bodyPr/>
                    <a:lstStyle/>
                    <a:p>
                      <a:pPr algn="l"/>
                      <a:r>
                        <a:rPr lang="en-US" sz="1600" dirty="0">
                          <a:latin typeface="+mn-lt"/>
                        </a:rPr>
                        <a:t>Scoring Rubrics and Student Exemplars</a:t>
                      </a:r>
                    </a:p>
                    <a:p>
                      <a:pPr algn="l"/>
                      <a:r>
                        <a:rPr lang="en-US" sz="1200" dirty="0">
                          <a:latin typeface="+mn-lt"/>
                        </a:rPr>
                        <a:t>(developed for both the SIPS EOU assessments and Instructionally-embedded assessments)</a:t>
                      </a:r>
                    </a:p>
                  </a:txBody>
                  <a:tcPr>
                    <a:noFill/>
                  </a:tcPr>
                </a:tc>
                <a:tc>
                  <a:txBody>
                    <a:bodyPr/>
                    <a:lstStyle/>
                    <a:p>
                      <a:r>
                        <a:rPr lang="en-US" sz="1600" dirty="0">
                          <a:latin typeface="+mn-lt"/>
                        </a:rPr>
                        <a:t>Scoring Rubrics and Student Exemplars are designed to help educators accurately and consistently interpret evidence of student learning from the assessment. Scoring Rubrics include criteria to evaluate the accuracy and completeness of student understanding from low to high levels of competency. </a:t>
                      </a:r>
                      <a:r>
                        <a:rPr lang="en-US" sz="1600" dirty="0">
                          <a:solidFill>
                            <a:srgbClr val="000000"/>
                          </a:solidFill>
                          <a:effectLst/>
                          <a:latin typeface="+mn-lt"/>
                          <a:ea typeface="Calibri" panose="020F0502020204030204" pitchFamily="34" charset="0"/>
                        </a:rPr>
                        <a:t>Student Exemplars represent high-quality responses that provide evidence that students have demonstrated the knowledge, skills, and abilities assessed by each prompt. Student Exemplars are scientifically accurate, complete, coherent, and consistent with the type of student evidence expected as described in the rubric.</a:t>
                      </a:r>
                      <a:endParaRPr lang="en-US" sz="1600" dirty="0">
                        <a:latin typeface="+mn-lt"/>
                      </a:endParaRPr>
                    </a:p>
                  </a:txBody>
                  <a:tcPr>
                    <a:noFill/>
                  </a:tcPr>
                </a:tc>
                <a:extLst>
                  <a:ext uri="{0D108BD9-81ED-4DB2-BD59-A6C34878D82A}">
                    <a16:rowId xmlns:a16="http://schemas.microsoft.com/office/drawing/2014/main" val="3975003502"/>
                  </a:ext>
                </a:extLst>
              </a:tr>
              <a:tr h="451549">
                <a:tc>
                  <a:txBody>
                    <a:bodyPr/>
                    <a:lstStyle/>
                    <a:p>
                      <a:pPr algn="l"/>
                      <a:r>
                        <a:rPr lang="en-US" sz="1600" dirty="0"/>
                        <a:t>Guidance for Designing Equitable Assessments for Diverse Learners</a:t>
                      </a:r>
                    </a:p>
                  </a:txBody>
                  <a:tcPr>
                    <a:solidFill>
                      <a:srgbClr val="CCFFCC"/>
                    </a:solidFill>
                  </a:tcPr>
                </a:tc>
                <a:tc>
                  <a:txBody>
                    <a:bodyPr/>
                    <a:lstStyle/>
                    <a:p>
                      <a:r>
                        <a:rPr lang="en-US" sz="1600" dirty="0"/>
                        <a:t>For each unit, SIPS offers Guidance for Designing Equitable Assessments for Diverse Learners. Based on the three principles of Universal Design for Learning (UDL; CAST, 2022) and elements of Universally Designed Assessments (UDA), this resource offers a multi-step process for promoting the selection and design of equitable assessments to the widest range of students, including, but not limited to, students with varying abilities, cultures, primary languages, background knowledge, and interests. This resources also provides </a:t>
                      </a:r>
                      <a:r>
                        <a:rPr lang="en-US" sz="1600" kern="1200" dirty="0">
                          <a:solidFill>
                            <a:schemeClr val="dk1"/>
                          </a:solidFill>
                          <a:effectLst/>
                          <a:latin typeface="+mn-lt"/>
                          <a:ea typeface="+mn-ea"/>
                          <a:cs typeface="+mn-cs"/>
                        </a:rPr>
                        <a:t>an annotated assessment task that supports understanding and interpreting the features of a well-designed, high-quality assessment task that promotes students’ ability to respond fully and accurately to each prompt or item. </a:t>
                      </a:r>
                      <a:endParaRPr lang="en-US" sz="1600" dirty="0"/>
                    </a:p>
                  </a:txBody>
                  <a:tcPr>
                    <a:solidFill>
                      <a:srgbClr val="CCFFCC"/>
                    </a:solidFill>
                  </a:tcPr>
                </a:tc>
                <a:extLst>
                  <a:ext uri="{0D108BD9-81ED-4DB2-BD59-A6C34878D82A}">
                    <a16:rowId xmlns:a16="http://schemas.microsoft.com/office/drawing/2014/main" val="2043302166"/>
                  </a:ext>
                </a:extLst>
              </a:tr>
            </a:tbl>
          </a:graphicData>
        </a:graphic>
      </p:graphicFrame>
      <p:sp>
        <p:nvSpPr>
          <p:cNvPr id="9" name="TextBox 8">
            <a:extLst>
              <a:ext uri="{FF2B5EF4-FFF2-40B4-BE49-F238E27FC236}">
                <a16:creationId xmlns:a16="http://schemas.microsoft.com/office/drawing/2014/main" id="{8EE445AD-D4E4-4829-84E2-443A6D7F848F}"/>
              </a:ext>
            </a:extLst>
          </p:cNvPr>
          <p:cNvSpPr txBox="1"/>
          <p:nvPr/>
        </p:nvSpPr>
        <p:spPr>
          <a:xfrm>
            <a:off x="0" y="6611779"/>
            <a:ext cx="3285067" cy="246221"/>
          </a:xfrm>
          <a:prstGeom prst="rect">
            <a:avLst/>
          </a:prstGeom>
          <a:noFill/>
        </p:spPr>
        <p:txBody>
          <a:bodyPr wrap="square" rtlCol="0">
            <a:spAutoFit/>
          </a:bodyPr>
          <a:lstStyle/>
          <a:p>
            <a:r>
              <a:rPr lang="en-US" sz="1000" b="1" dirty="0"/>
              <a:t>*</a:t>
            </a:r>
            <a:r>
              <a:rPr lang="en-US" sz="1000" dirty="0"/>
              <a:t>Included within each unit map (not a standalone resource)</a:t>
            </a:r>
          </a:p>
        </p:txBody>
      </p:sp>
    </p:spTree>
    <p:extLst>
      <p:ext uri="{BB962C8B-B14F-4D97-AF65-F5344CB8AC3E}">
        <p14:creationId xmlns:p14="http://schemas.microsoft.com/office/powerpoint/2010/main" val="2659537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a:extLst>
              <a:ext uri="{FF2B5EF4-FFF2-40B4-BE49-F238E27FC236}">
                <a16:creationId xmlns:a16="http://schemas.microsoft.com/office/drawing/2014/main" id="{28FA35E3-978B-4F37-946C-E4CB64765309}"/>
              </a:ext>
            </a:extLst>
          </p:cNvPr>
          <p:cNvSpPr txBox="1">
            <a:spLocks noChangeArrowheads="1"/>
          </p:cNvSpPr>
          <p:nvPr/>
        </p:nvSpPr>
        <p:spPr bwMode="auto">
          <a:xfrm>
            <a:off x="781032" y="123563"/>
            <a:ext cx="220488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5B9BD5"/>
                </a:solidFill>
                <a:effectLst/>
                <a:uLnTx/>
                <a:uFillTx/>
                <a:latin typeface="Calibri" panose="020F0502020204030204"/>
                <a:ea typeface="ＭＳ Ｐゴシック" charset="0"/>
                <a:cs typeface="+mn-cs"/>
              </a:rPr>
              <a:t>Instruction</a:t>
            </a:r>
          </a:p>
        </p:txBody>
      </p:sp>
      <p:pic>
        <p:nvPicPr>
          <p:cNvPr id="11" name="Graphic 10" descr="Blueprint outline">
            <a:extLst>
              <a:ext uri="{FF2B5EF4-FFF2-40B4-BE49-F238E27FC236}">
                <a16:creationId xmlns:a16="http://schemas.microsoft.com/office/drawing/2014/main" id="{FDBD15B7-3BCA-D5D9-27A4-505BE680E6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240" y="0"/>
            <a:ext cx="708792" cy="708792"/>
          </a:xfrm>
          <a:prstGeom prst="rect">
            <a:avLst/>
          </a:prstGeom>
        </p:spPr>
      </p:pic>
      <p:graphicFrame>
        <p:nvGraphicFramePr>
          <p:cNvPr id="2" name="Table 47">
            <a:extLst>
              <a:ext uri="{FF2B5EF4-FFF2-40B4-BE49-F238E27FC236}">
                <a16:creationId xmlns:a16="http://schemas.microsoft.com/office/drawing/2014/main" id="{ABD257D5-A971-95FF-453A-B89E144EB80B}"/>
              </a:ext>
            </a:extLst>
          </p:cNvPr>
          <p:cNvGraphicFramePr>
            <a:graphicFrameLocks noGrp="1"/>
          </p:cNvGraphicFramePr>
          <p:nvPr>
            <p:extLst>
              <p:ext uri="{D42A27DB-BD31-4B8C-83A1-F6EECF244321}">
                <p14:modId xmlns:p14="http://schemas.microsoft.com/office/powerpoint/2010/main" val="2749820451"/>
              </p:ext>
            </p:extLst>
          </p:nvPr>
        </p:nvGraphicFramePr>
        <p:xfrm>
          <a:off x="403817" y="748716"/>
          <a:ext cx="11384365" cy="5735193"/>
        </p:xfrm>
        <a:graphic>
          <a:graphicData uri="http://schemas.openxmlformats.org/drawingml/2006/table">
            <a:tbl>
              <a:tblPr firstRow="1" bandRow="1">
                <a:tableStyleId>{5C22544A-7EE6-4342-B048-85BDC9FD1C3A}</a:tableStyleId>
              </a:tblPr>
              <a:tblGrid>
                <a:gridCol w="2499740">
                  <a:extLst>
                    <a:ext uri="{9D8B030D-6E8A-4147-A177-3AD203B41FA5}">
                      <a16:colId xmlns:a16="http://schemas.microsoft.com/office/drawing/2014/main" val="488160194"/>
                    </a:ext>
                  </a:extLst>
                </a:gridCol>
                <a:gridCol w="8884625">
                  <a:extLst>
                    <a:ext uri="{9D8B030D-6E8A-4147-A177-3AD203B41FA5}">
                      <a16:colId xmlns:a16="http://schemas.microsoft.com/office/drawing/2014/main" val="1960399391"/>
                    </a:ext>
                  </a:extLst>
                </a:gridCol>
              </a:tblGrid>
              <a:tr h="261612">
                <a:tc>
                  <a:txBody>
                    <a:bodyPr/>
                    <a:lstStyle/>
                    <a:p>
                      <a:r>
                        <a:rPr lang="en-US" dirty="0"/>
                        <a:t>Instructional Element</a:t>
                      </a:r>
                    </a:p>
                  </a:txBody>
                  <a:tcPr>
                    <a:solidFill>
                      <a:srgbClr val="5B9BD5"/>
                    </a:solidFill>
                  </a:tcPr>
                </a:tc>
                <a:tc>
                  <a:txBody>
                    <a:bodyPr/>
                    <a:lstStyle/>
                    <a:p>
                      <a:r>
                        <a:rPr lang="en-US" dirty="0"/>
                        <a:t>Description</a:t>
                      </a:r>
                    </a:p>
                  </a:txBody>
                  <a:tcPr>
                    <a:solidFill>
                      <a:srgbClr val="5B9BD5"/>
                    </a:solidFill>
                  </a:tcPr>
                </a:tc>
                <a:extLst>
                  <a:ext uri="{0D108BD9-81ED-4DB2-BD59-A6C34878D82A}">
                    <a16:rowId xmlns:a16="http://schemas.microsoft.com/office/drawing/2014/main" val="2253294951"/>
                  </a:ext>
                </a:extLst>
              </a:tr>
              <a:tr h="261612">
                <a:tc>
                  <a:txBody>
                    <a:bodyPr/>
                    <a:lstStyle/>
                    <a:p>
                      <a:r>
                        <a:rPr lang="en-US" sz="1600" dirty="0"/>
                        <a:t>Stage 3 Learning Plan*</a:t>
                      </a:r>
                    </a:p>
                  </a:txBody>
                  <a:tcPr>
                    <a:noFill/>
                  </a:tcPr>
                </a:tc>
                <a:tc>
                  <a:txBody>
                    <a:bodyPr/>
                    <a:lstStyle/>
                    <a:p>
                      <a:pPr marL="0" marR="0" algn="l">
                        <a:lnSpc>
                          <a:spcPct val="107000"/>
                        </a:lnSpc>
                        <a:spcBef>
                          <a:spcPts val="300"/>
                        </a:spcBef>
                        <a:spcAft>
                          <a:spcPts val="300"/>
                        </a:spcAft>
                      </a:pPr>
                      <a:r>
                        <a:rPr lang="en-US" sz="1600" kern="1200" dirty="0">
                          <a:solidFill>
                            <a:schemeClr val="dk1"/>
                          </a:solidFill>
                          <a:effectLst/>
                          <a:latin typeface="+mn-lt"/>
                          <a:ea typeface="+mn-ea"/>
                          <a:cs typeface="+mn-cs"/>
                        </a:rPr>
                        <a:t>The Stage 3 Learning Plan provides </a:t>
                      </a:r>
                      <a:r>
                        <a:rPr lang="en-US" sz="1600" b="1" kern="1200" dirty="0">
                          <a:solidFill>
                            <a:schemeClr val="dk1"/>
                          </a:solidFill>
                          <a:effectLst/>
                          <a:latin typeface="+mn-lt"/>
                          <a:ea typeface="+mn-ea"/>
                          <a:cs typeface="+mn-cs"/>
                        </a:rPr>
                        <a:t>narrative descriptions </a:t>
                      </a:r>
                      <a:r>
                        <a:rPr lang="en-US" sz="1600" kern="1200" dirty="0">
                          <a:solidFill>
                            <a:schemeClr val="dk1"/>
                          </a:solidFill>
                          <a:effectLst/>
                          <a:latin typeface="+mn-lt"/>
                          <a:ea typeface="+mn-ea"/>
                          <a:cs typeface="+mn-cs"/>
                        </a:rPr>
                        <a:t>of learning investigations that educators can expand upon to create lessons designed to provide students with opportunities to learn and demonstrate the Stage 1 Learning Goals. Sequenced and organized into 3 to 4 instructional segments, the learning investigations follow an inquiry-based 5E instructional model (Bybee &amp; Landes, 1990) through which students Engage, Explore, Explain, Elaborate, and Evaluate to discover and construct conceptual understanding while sensemaking about rich, authentic phenomena and phenomena-based design problems. </a:t>
                      </a:r>
                      <a:endParaRPr lang="en-US" sz="1600" kern="1200" dirty="0">
                        <a:solidFill>
                          <a:schemeClr val="dk1"/>
                        </a:solidFill>
                        <a:latin typeface="+mn-lt"/>
                        <a:ea typeface="+mn-ea"/>
                        <a:cs typeface="+mn-cs"/>
                      </a:endParaRPr>
                    </a:p>
                    <a:p>
                      <a:pPr marL="0" marR="0" algn="l">
                        <a:lnSpc>
                          <a:spcPct val="107000"/>
                        </a:lnSpc>
                        <a:spcBef>
                          <a:spcPts val="300"/>
                        </a:spcBef>
                        <a:spcAft>
                          <a:spcPts val="300"/>
                        </a:spcAft>
                      </a:pPr>
                      <a:r>
                        <a:rPr lang="en-US" sz="1600" kern="1200" dirty="0">
                          <a:solidFill>
                            <a:schemeClr val="dk1"/>
                          </a:solidFill>
                          <a:latin typeface="+mn-lt"/>
                          <a:ea typeface="+mn-ea"/>
                          <a:cs typeface="+mn-cs"/>
                        </a:rPr>
                        <a:t>Each unit map also </a:t>
                      </a:r>
                      <a:r>
                        <a:rPr lang="en-US" sz="1600" kern="1200">
                          <a:solidFill>
                            <a:schemeClr val="dk1"/>
                          </a:solidFill>
                          <a:latin typeface="+mn-lt"/>
                          <a:ea typeface="+mn-ea"/>
                          <a:cs typeface="+mn-cs"/>
                        </a:rPr>
                        <a:t>includes two </a:t>
                      </a:r>
                      <a:r>
                        <a:rPr lang="en-US" sz="1600" i="1" kern="1200" dirty="0">
                          <a:solidFill>
                            <a:schemeClr val="dk1"/>
                          </a:solidFill>
                          <a:latin typeface="+mn-lt"/>
                          <a:ea typeface="+mn-ea"/>
                          <a:cs typeface="+mn-cs"/>
                        </a:rPr>
                        <a:t>Sample</a:t>
                      </a:r>
                      <a:r>
                        <a:rPr lang="en-US" sz="1600" kern="1200" dirty="0">
                          <a:solidFill>
                            <a:schemeClr val="dk1"/>
                          </a:solidFill>
                          <a:latin typeface="+mn-lt"/>
                          <a:ea typeface="+mn-ea"/>
                          <a:cs typeface="+mn-cs"/>
                        </a:rPr>
                        <a:t> Lessons that serve as illustrative examples of how the narrative descriptions can serve as a roadmap for developing meaningful learning opportunities for students. </a:t>
                      </a:r>
                    </a:p>
                  </a:txBody>
                  <a:tcPr marL="114300" marR="114300" marT="0" marB="0">
                    <a:noFill/>
                  </a:tcPr>
                </a:tc>
                <a:extLst>
                  <a:ext uri="{0D108BD9-81ED-4DB2-BD59-A6C34878D82A}">
                    <a16:rowId xmlns:a16="http://schemas.microsoft.com/office/drawing/2014/main" val="1954287836"/>
                  </a:ext>
                </a:extLst>
              </a:tr>
              <a:tr h="261612">
                <a:tc>
                  <a:txBody>
                    <a:bodyPr/>
                    <a:lstStyle/>
                    <a:p>
                      <a:pPr algn="l"/>
                      <a:r>
                        <a:rPr lang="en-US" sz="1600" dirty="0"/>
                        <a:t>Core Text Connections*</a:t>
                      </a:r>
                    </a:p>
                  </a:txBody>
                  <a:tcPr>
                    <a:solidFill>
                      <a:srgbClr val="ACCCEA"/>
                    </a:solidFill>
                  </a:tcPr>
                </a:tc>
                <a:tc>
                  <a:txBody>
                    <a:bodyPr/>
                    <a:lstStyle/>
                    <a:p>
                      <a:r>
                        <a:rPr lang="en-US" sz="1600" kern="1200" dirty="0">
                          <a:solidFill>
                            <a:schemeClr val="dk1"/>
                          </a:solidFill>
                          <a:effectLst/>
                          <a:latin typeface="+mn-lt"/>
                          <a:ea typeface="+mn-ea"/>
                          <a:cs typeface="+mn-cs"/>
                        </a:rPr>
                        <a:t>Each unit contains a list of Core Text Connections which can include research publications, articles, data sources, or other texts in a variety of modes and formats that support instruction for the unit.</a:t>
                      </a:r>
                      <a:endParaRPr lang="en-US" sz="1600" dirty="0"/>
                    </a:p>
                  </a:txBody>
                  <a:tcPr>
                    <a:solidFill>
                      <a:srgbClr val="ACCCEA"/>
                    </a:solidFill>
                  </a:tcPr>
                </a:tc>
                <a:extLst>
                  <a:ext uri="{0D108BD9-81ED-4DB2-BD59-A6C34878D82A}">
                    <a16:rowId xmlns:a16="http://schemas.microsoft.com/office/drawing/2014/main" val="1744079625"/>
                  </a:ext>
                </a:extLst>
              </a:tr>
              <a:tr h="451549">
                <a:tc>
                  <a:txBody>
                    <a:bodyPr/>
                    <a:lstStyle/>
                    <a:p>
                      <a:pPr algn="l"/>
                      <a:r>
                        <a:rPr lang="en-US" sz="1600" dirty="0"/>
                        <a:t>Instructional Resources*</a:t>
                      </a:r>
                    </a:p>
                  </a:txBody>
                  <a:tcPr>
                    <a:noFill/>
                  </a:tcPr>
                </a:tc>
                <a:tc>
                  <a:txBody>
                    <a:bodyPr/>
                    <a:lstStyle/>
                    <a:p>
                      <a:r>
                        <a:rPr lang="en-US" sz="1600" kern="1200" dirty="0">
                          <a:solidFill>
                            <a:schemeClr val="dk1"/>
                          </a:solidFill>
                          <a:effectLst/>
                          <a:latin typeface="+mn-lt"/>
                          <a:ea typeface="+mn-ea"/>
                          <a:cs typeface="+mn-cs"/>
                        </a:rPr>
                        <a:t>Each unit contains a list of Instructional Resources that support both teachers and students. These resources include websites, background information on the subject-area, strategies and tips for delivering instruction, lessons, graphic organizers, etc.</a:t>
                      </a:r>
                      <a:endParaRPr lang="en-US" sz="1600" dirty="0"/>
                    </a:p>
                  </a:txBody>
                  <a:tcPr>
                    <a:noFill/>
                  </a:tcPr>
                </a:tc>
                <a:extLst>
                  <a:ext uri="{0D108BD9-81ED-4DB2-BD59-A6C34878D82A}">
                    <a16:rowId xmlns:a16="http://schemas.microsoft.com/office/drawing/2014/main" val="3975003502"/>
                  </a:ext>
                </a:extLst>
              </a:tr>
              <a:tr h="451549">
                <a:tc>
                  <a:txBody>
                    <a:bodyPr/>
                    <a:lstStyle/>
                    <a:p>
                      <a:pPr algn="l"/>
                      <a:r>
                        <a:rPr lang="en-US" sz="1600" dirty="0"/>
                        <a:t>Differentiation Strategies and Resources for Diverse Learners</a:t>
                      </a:r>
                    </a:p>
                  </a:txBody>
                  <a:tcPr>
                    <a:solidFill>
                      <a:srgbClr val="ACCCEA"/>
                    </a:solidFill>
                  </a:tcPr>
                </a:tc>
                <a:tc>
                  <a:txBody>
                    <a:bodyPr/>
                    <a:lstStyle/>
                    <a:p>
                      <a:r>
                        <a:rPr lang="en-US" sz="1600" b="0" i="0" kern="1200" dirty="0">
                          <a:solidFill>
                            <a:schemeClr val="dk1"/>
                          </a:solidFill>
                          <a:effectLst/>
                          <a:latin typeface="+mn-lt"/>
                          <a:ea typeface="+mn-ea"/>
                          <a:cs typeface="+mn-cs"/>
                        </a:rPr>
                        <a:t>Each unit provides Differentiation Strategies and Resources for Diverse Learners for each Universal Design for Learning principle</a:t>
                      </a:r>
                      <a:r>
                        <a:rPr lang="en-US" sz="1600" b="0" i="0" kern="1200" dirty="0">
                          <a:solidFill>
                            <a:schemeClr val="dk1"/>
                          </a:solidFill>
                          <a:effectLst/>
                          <a:latin typeface="Calibri" panose="020F0502020204030204" pitchFamily="34" charset="0"/>
                          <a:ea typeface="+mn-ea"/>
                          <a:cs typeface="Calibri" panose="020F0502020204030204" pitchFamily="34" charset="0"/>
                        </a:rPr>
                        <a:t>—Multiple Means of Engagement, Multiple Means of Representation, and Multiple Means of Action &amp; Expression—</a:t>
                      </a:r>
                      <a:r>
                        <a:rPr lang="en-US" sz="1600" b="0" i="0" kern="1200" dirty="0">
                          <a:solidFill>
                            <a:schemeClr val="dk1"/>
                          </a:solidFill>
                          <a:effectLst/>
                          <a:latin typeface="+mn-lt"/>
                          <a:ea typeface="+mn-ea"/>
                          <a:cs typeface="+mn-cs"/>
                        </a:rPr>
                        <a:t>to support the design and delivery of accessible instruction and learning opportunities to the widest range of students. By examining instruction and instructional materials through the lens of each of these principles, educators can identify and reduce or remove barriers to diverse learners.</a:t>
                      </a:r>
                      <a:endParaRPr lang="en-US" sz="1600" dirty="0"/>
                    </a:p>
                  </a:txBody>
                  <a:tcPr>
                    <a:solidFill>
                      <a:srgbClr val="ACCCEA"/>
                    </a:solidFill>
                  </a:tcPr>
                </a:tc>
                <a:extLst>
                  <a:ext uri="{0D108BD9-81ED-4DB2-BD59-A6C34878D82A}">
                    <a16:rowId xmlns:a16="http://schemas.microsoft.com/office/drawing/2014/main" val="187622465"/>
                  </a:ext>
                </a:extLst>
              </a:tr>
            </a:tbl>
          </a:graphicData>
        </a:graphic>
      </p:graphicFrame>
      <p:sp>
        <p:nvSpPr>
          <p:cNvPr id="8" name="TextBox 7">
            <a:extLst>
              <a:ext uri="{FF2B5EF4-FFF2-40B4-BE49-F238E27FC236}">
                <a16:creationId xmlns:a16="http://schemas.microsoft.com/office/drawing/2014/main" id="{54238FA6-01FF-149D-CC4C-F22FC1464616}"/>
              </a:ext>
            </a:extLst>
          </p:cNvPr>
          <p:cNvSpPr txBox="1"/>
          <p:nvPr/>
        </p:nvSpPr>
        <p:spPr>
          <a:xfrm>
            <a:off x="0" y="6611779"/>
            <a:ext cx="3285067" cy="246221"/>
          </a:xfrm>
          <a:prstGeom prst="rect">
            <a:avLst/>
          </a:prstGeom>
          <a:noFill/>
        </p:spPr>
        <p:txBody>
          <a:bodyPr wrap="square" rtlCol="0">
            <a:spAutoFit/>
          </a:bodyPr>
          <a:lstStyle/>
          <a:p>
            <a:r>
              <a:rPr lang="en-US" sz="1000" b="1" dirty="0"/>
              <a:t>*</a:t>
            </a:r>
            <a:r>
              <a:rPr lang="en-US" sz="1000" dirty="0"/>
              <a:t>Included within each unit map (not a standalone resource)</a:t>
            </a:r>
          </a:p>
        </p:txBody>
      </p:sp>
    </p:spTree>
    <p:extLst>
      <p:ext uri="{BB962C8B-B14F-4D97-AF65-F5344CB8AC3E}">
        <p14:creationId xmlns:p14="http://schemas.microsoft.com/office/powerpoint/2010/main" val="1781337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3EFA6C3-82DC-4131-9929-2523E6FD0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2B3A79E-0DE9-A612-F7F6-B951321A6D0B}"/>
              </a:ext>
            </a:extLst>
          </p:cNvPr>
          <p:cNvSpPr>
            <a:spLocks noGrp="1"/>
          </p:cNvSpPr>
          <p:nvPr>
            <p:ph type="title"/>
          </p:nvPr>
        </p:nvSpPr>
        <p:spPr>
          <a:xfrm>
            <a:off x="4839557" y="609600"/>
            <a:ext cx="6358430" cy="1330839"/>
          </a:xfrm>
        </p:spPr>
        <p:txBody>
          <a:bodyPr>
            <a:normAutofit/>
          </a:bodyPr>
          <a:lstStyle/>
          <a:p>
            <a:r>
              <a:rPr lang="en-US" b="1" dirty="0">
                <a:latin typeface="+mn-lt"/>
              </a:rPr>
              <a:t>References</a:t>
            </a:r>
          </a:p>
        </p:txBody>
      </p:sp>
      <p:sp>
        <p:nvSpPr>
          <p:cNvPr id="14" name="Freeform: Shape 13">
            <a:extLst>
              <a:ext uri="{FF2B5EF4-FFF2-40B4-BE49-F238E27FC236}">
                <a16:creationId xmlns:a16="http://schemas.microsoft.com/office/drawing/2014/main" id="{AEC9469E-14CA-4358-BABC-CBF836A61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69680" cy="767978"/>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048EB4C9-ACAF-4CCA-BA6E-931443192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5753" y="6027658"/>
            <a:ext cx="7906247" cy="830343"/>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375773 w 6884912"/>
              <a:gd name="connsiteY91" fmla="*/ 199913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141123 w 6884912"/>
              <a:gd name="connsiteY100" fmla="*/ 159923 h 1161397"/>
              <a:gd name="connsiteX101" fmla="*/ 6290640 w 6884912"/>
              <a:gd name="connsiteY101" fmla="*/ 167441 h 1161397"/>
              <a:gd name="connsiteX102" fmla="*/ 6322806 w 6884912"/>
              <a:gd name="connsiteY102" fmla="*/ 213293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375773 w 6884912"/>
              <a:gd name="connsiteY90" fmla="*/ 199913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141123 w 6884912"/>
              <a:gd name="connsiteY99" fmla="*/ 159923 h 1161397"/>
              <a:gd name="connsiteX100" fmla="*/ 6290640 w 6884912"/>
              <a:gd name="connsiteY100" fmla="*/ 167441 h 1161397"/>
              <a:gd name="connsiteX101" fmla="*/ 6322806 w 6884912"/>
              <a:gd name="connsiteY101" fmla="*/ 213293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51408 w 6884912"/>
              <a:gd name="connsiteY11" fmla="*/ 984938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26340 w 6884912"/>
              <a:gd name="connsiteY38" fmla="*/ 638496 h 1161397"/>
              <a:gd name="connsiteX39" fmla="*/ 1731986 w 6884912"/>
              <a:gd name="connsiteY39" fmla="*/ 589682 h 1161397"/>
              <a:gd name="connsiteX40" fmla="*/ 1927935 w 6884912"/>
              <a:gd name="connsiteY40" fmla="*/ 628540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222191 w 6884912"/>
              <a:gd name="connsiteY57" fmla="*/ 307887 h 1161397"/>
              <a:gd name="connsiteX58" fmla="*/ 3227953 w 6884912"/>
              <a:gd name="connsiteY58" fmla="*/ 297650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830398 w 6884912"/>
              <a:gd name="connsiteY66" fmla="*/ 188383 h 1161397"/>
              <a:gd name="connsiteX67" fmla="*/ 3834360 w 6884912"/>
              <a:gd name="connsiteY67" fmla="*/ 188992 h 1161397"/>
              <a:gd name="connsiteX68" fmla="*/ 3843715 w 6884912"/>
              <a:gd name="connsiteY68" fmla="*/ 188752 h 1161397"/>
              <a:gd name="connsiteX69" fmla="*/ 3842609 w 6884912"/>
              <a:gd name="connsiteY69" fmla="*/ 197386 h 1161397"/>
              <a:gd name="connsiteX70" fmla="*/ 3853961 w 6884912"/>
              <a:gd name="connsiteY70" fmla="*/ 213380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220717 w 6884912"/>
              <a:gd name="connsiteY76" fmla="*/ 192946 h 1161397"/>
              <a:gd name="connsiteX77" fmla="*/ 4228802 w 6884912"/>
              <a:gd name="connsiteY77" fmla="*/ 201468 h 1161397"/>
              <a:gd name="connsiteX78" fmla="*/ 4289361 w 6884912"/>
              <a:gd name="connsiteY78" fmla="*/ 196642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375773 w 6884912"/>
              <a:gd name="connsiteY89" fmla="*/ 199913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141123 w 6884912"/>
              <a:gd name="connsiteY98" fmla="*/ 159923 h 1161397"/>
              <a:gd name="connsiteX99" fmla="*/ 6290640 w 6884912"/>
              <a:gd name="connsiteY99" fmla="*/ 167441 h 1161397"/>
              <a:gd name="connsiteX100" fmla="*/ 6322806 w 6884912"/>
              <a:gd name="connsiteY100" fmla="*/ 213293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12111 w 6884912"/>
              <a:gd name="connsiteY7" fmla="*/ 1085599 h 1161397"/>
              <a:gd name="connsiteX8" fmla="*/ 567875 w 6884912"/>
              <a:gd name="connsiteY8" fmla="*/ 1051976 h 1161397"/>
              <a:gd name="connsiteX9" fmla="*/ 601644 w 6884912"/>
              <a:gd name="connsiteY9" fmla="*/ 1003997 h 1161397"/>
              <a:gd name="connsiteX10" fmla="*/ 651408 w 6884912"/>
              <a:gd name="connsiteY10" fmla="*/ 984938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26340 w 6884912"/>
              <a:gd name="connsiteY37" fmla="*/ 638496 h 1161397"/>
              <a:gd name="connsiteX38" fmla="*/ 1731986 w 6884912"/>
              <a:gd name="connsiteY38" fmla="*/ 589682 h 1161397"/>
              <a:gd name="connsiteX39" fmla="*/ 1927935 w 6884912"/>
              <a:gd name="connsiteY39" fmla="*/ 628540 h 1161397"/>
              <a:gd name="connsiteX40" fmla="*/ 2039075 w 6884912"/>
              <a:gd name="connsiteY40" fmla="*/ 599964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561265 w 6884912"/>
              <a:gd name="connsiteY49" fmla="*/ 450623 h 1161397"/>
              <a:gd name="connsiteX50" fmla="*/ 2594349 w 6884912"/>
              <a:gd name="connsiteY50" fmla="*/ 443884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222191 w 6884912"/>
              <a:gd name="connsiteY56" fmla="*/ 307887 h 1161397"/>
              <a:gd name="connsiteX57" fmla="*/ 3227953 w 6884912"/>
              <a:gd name="connsiteY57" fmla="*/ 297650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830398 w 6884912"/>
              <a:gd name="connsiteY65" fmla="*/ 188383 h 1161397"/>
              <a:gd name="connsiteX66" fmla="*/ 3834360 w 6884912"/>
              <a:gd name="connsiteY66" fmla="*/ 188992 h 1161397"/>
              <a:gd name="connsiteX67" fmla="*/ 3843715 w 6884912"/>
              <a:gd name="connsiteY67" fmla="*/ 188752 h 1161397"/>
              <a:gd name="connsiteX68" fmla="*/ 3842609 w 6884912"/>
              <a:gd name="connsiteY68" fmla="*/ 197386 h 1161397"/>
              <a:gd name="connsiteX69" fmla="*/ 3853961 w 6884912"/>
              <a:gd name="connsiteY69" fmla="*/ 213380 h 1161397"/>
              <a:gd name="connsiteX70" fmla="*/ 3907640 w 6884912"/>
              <a:gd name="connsiteY70" fmla="*/ 207568 h 1161397"/>
              <a:gd name="connsiteX71" fmla="*/ 3910449 w 6884912"/>
              <a:gd name="connsiteY71" fmla="*/ 197808 h 1161397"/>
              <a:gd name="connsiteX72" fmla="*/ 3917197 w 6884912"/>
              <a:gd name="connsiteY72" fmla="*/ 196121 h 1161397"/>
              <a:gd name="connsiteX73" fmla="*/ 3922400 w 6884912"/>
              <a:gd name="connsiteY73" fmla="*/ 205056 h 1161397"/>
              <a:gd name="connsiteX74" fmla="*/ 4013061 w 6884912"/>
              <a:gd name="connsiteY74" fmla="*/ 224874 h 1161397"/>
              <a:gd name="connsiteX75" fmla="*/ 4220717 w 6884912"/>
              <a:gd name="connsiteY75" fmla="*/ 192946 h 1161397"/>
              <a:gd name="connsiteX76" fmla="*/ 4228802 w 6884912"/>
              <a:gd name="connsiteY76" fmla="*/ 201468 h 1161397"/>
              <a:gd name="connsiteX77" fmla="*/ 4289361 w 6884912"/>
              <a:gd name="connsiteY77" fmla="*/ 196642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375773 w 6884912"/>
              <a:gd name="connsiteY88" fmla="*/ 199913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141123 w 6884912"/>
              <a:gd name="connsiteY97" fmla="*/ 159923 h 1161397"/>
              <a:gd name="connsiteX98" fmla="*/ 6290640 w 6884912"/>
              <a:gd name="connsiteY98" fmla="*/ 167441 h 1161397"/>
              <a:gd name="connsiteX99" fmla="*/ 6322806 w 6884912"/>
              <a:gd name="connsiteY99" fmla="*/ 213293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67875 w 6884912"/>
              <a:gd name="connsiteY7" fmla="*/ 1051976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213420 w 6884912"/>
              <a:gd name="connsiteY6" fmla="*/ 1056868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26340 w 6884912"/>
              <a:gd name="connsiteY33" fmla="*/ 638496 h 1161397"/>
              <a:gd name="connsiteX34" fmla="*/ 1731986 w 6884912"/>
              <a:gd name="connsiteY34" fmla="*/ 589682 h 1161397"/>
              <a:gd name="connsiteX35" fmla="*/ 1927935 w 6884912"/>
              <a:gd name="connsiteY35" fmla="*/ 628540 h 1161397"/>
              <a:gd name="connsiteX36" fmla="*/ 2039075 w 6884912"/>
              <a:gd name="connsiteY36" fmla="*/ 599964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561265 w 6884912"/>
              <a:gd name="connsiteY45" fmla="*/ 450623 h 1161397"/>
              <a:gd name="connsiteX46" fmla="*/ 2594349 w 6884912"/>
              <a:gd name="connsiteY46" fmla="*/ 443884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222191 w 6884912"/>
              <a:gd name="connsiteY52" fmla="*/ 307887 h 1161397"/>
              <a:gd name="connsiteX53" fmla="*/ 3227953 w 6884912"/>
              <a:gd name="connsiteY53" fmla="*/ 297650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830398 w 6884912"/>
              <a:gd name="connsiteY61" fmla="*/ 188383 h 1161397"/>
              <a:gd name="connsiteX62" fmla="*/ 3834360 w 6884912"/>
              <a:gd name="connsiteY62" fmla="*/ 188992 h 1161397"/>
              <a:gd name="connsiteX63" fmla="*/ 3843715 w 6884912"/>
              <a:gd name="connsiteY63" fmla="*/ 188752 h 1161397"/>
              <a:gd name="connsiteX64" fmla="*/ 3842609 w 6884912"/>
              <a:gd name="connsiteY64" fmla="*/ 197386 h 1161397"/>
              <a:gd name="connsiteX65" fmla="*/ 3853961 w 6884912"/>
              <a:gd name="connsiteY65" fmla="*/ 213380 h 1161397"/>
              <a:gd name="connsiteX66" fmla="*/ 3907640 w 6884912"/>
              <a:gd name="connsiteY66" fmla="*/ 207568 h 1161397"/>
              <a:gd name="connsiteX67" fmla="*/ 3910449 w 6884912"/>
              <a:gd name="connsiteY67" fmla="*/ 197808 h 1161397"/>
              <a:gd name="connsiteX68" fmla="*/ 3917197 w 6884912"/>
              <a:gd name="connsiteY68" fmla="*/ 196121 h 1161397"/>
              <a:gd name="connsiteX69" fmla="*/ 3922400 w 6884912"/>
              <a:gd name="connsiteY69" fmla="*/ 205056 h 1161397"/>
              <a:gd name="connsiteX70" fmla="*/ 4013061 w 6884912"/>
              <a:gd name="connsiteY70" fmla="*/ 224874 h 1161397"/>
              <a:gd name="connsiteX71" fmla="*/ 4220717 w 6884912"/>
              <a:gd name="connsiteY71" fmla="*/ 192946 h 1161397"/>
              <a:gd name="connsiteX72" fmla="*/ 4228802 w 6884912"/>
              <a:gd name="connsiteY72" fmla="*/ 201468 h 1161397"/>
              <a:gd name="connsiteX73" fmla="*/ 4289361 w 6884912"/>
              <a:gd name="connsiteY73" fmla="*/ 196642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375773 w 6884912"/>
              <a:gd name="connsiteY84" fmla="*/ 199913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141123 w 6884912"/>
              <a:gd name="connsiteY93" fmla="*/ 159923 h 1161397"/>
              <a:gd name="connsiteX94" fmla="*/ 6290640 w 6884912"/>
              <a:gd name="connsiteY94" fmla="*/ 167441 h 1161397"/>
              <a:gd name="connsiteX95" fmla="*/ 6322806 w 6884912"/>
              <a:gd name="connsiteY95" fmla="*/ 213293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66947 w 6884912"/>
              <a:gd name="connsiteY16" fmla="*/ 700762 h 1161397"/>
              <a:gd name="connsiteX17" fmla="*/ 1178135 w 6884912"/>
              <a:gd name="connsiteY17" fmla="*/ 698631 h 1161397"/>
              <a:gd name="connsiteX18" fmla="*/ 1178301 w 6884912"/>
              <a:gd name="connsiteY18" fmla="*/ 698094 h 1161397"/>
              <a:gd name="connsiteX19" fmla="*/ 1242716 w 6884912"/>
              <a:gd name="connsiteY19" fmla="*/ 698052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26340 w 6884912"/>
              <a:gd name="connsiteY32" fmla="*/ 638496 h 1161397"/>
              <a:gd name="connsiteX33" fmla="*/ 1731986 w 6884912"/>
              <a:gd name="connsiteY33" fmla="*/ 589682 h 1161397"/>
              <a:gd name="connsiteX34" fmla="*/ 1927935 w 6884912"/>
              <a:gd name="connsiteY34" fmla="*/ 628540 h 1161397"/>
              <a:gd name="connsiteX35" fmla="*/ 2039075 w 6884912"/>
              <a:gd name="connsiteY35" fmla="*/ 599964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561265 w 6884912"/>
              <a:gd name="connsiteY44" fmla="*/ 450623 h 1161397"/>
              <a:gd name="connsiteX45" fmla="*/ 2594349 w 6884912"/>
              <a:gd name="connsiteY45" fmla="*/ 443884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222191 w 6884912"/>
              <a:gd name="connsiteY51" fmla="*/ 307887 h 1161397"/>
              <a:gd name="connsiteX52" fmla="*/ 3227953 w 6884912"/>
              <a:gd name="connsiteY52" fmla="*/ 297650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830398 w 6884912"/>
              <a:gd name="connsiteY60" fmla="*/ 188383 h 1161397"/>
              <a:gd name="connsiteX61" fmla="*/ 3834360 w 6884912"/>
              <a:gd name="connsiteY61" fmla="*/ 188992 h 1161397"/>
              <a:gd name="connsiteX62" fmla="*/ 3843715 w 6884912"/>
              <a:gd name="connsiteY62" fmla="*/ 188752 h 1161397"/>
              <a:gd name="connsiteX63" fmla="*/ 3842609 w 6884912"/>
              <a:gd name="connsiteY63" fmla="*/ 197386 h 1161397"/>
              <a:gd name="connsiteX64" fmla="*/ 3853961 w 6884912"/>
              <a:gd name="connsiteY64" fmla="*/ 213380 h 1161397"/>
              <a:gd name="connsiteX65" fmla="*/ 3907640 w 6884912"/>
              <a:gd name="connsiteY65" fmla="*/ 207568 h 1161397"/>
              <a:gd name="connsiteX66" fmla="*/ 3910449 w 6884912"/>
              <a:gd name="connsiteY66" fmla="*/ 197808 h 1161397"/>
              <a:gd name="connsiteX67" fmla="*/ 3917197 w 6884912"/>
              <a:gd name="connsiteY67" fmla="*/ 196121 h 1161397"/>
              <a:gd name="connsiteX68" fmla="*/ 3922400 w 6884912"/>
              <a:gd name="connsiteY68" fmla="*/ 205056 h 1161397"/>
              <a:gd name="connsiteX69" fmla="*/ 4013061 w 6884912"/>
              <a:gd name="connsiteY69" fmla="*/ 224874 h 1161397"/>
              <a:gd name="connsiteX70" fmla="*/ 4220717 w 6884912"/>
              <a:gd name="connsiteY70" fmla="*/ 192946 h 1161397"/>
              <a:gd name="connsiteX71" fmla="*/ 4228802 w 6884912"/>
              <a:gd name="connsiteY71" fmla="*/ 201468 h 1161397"/>
              <a:gd name="connsiteX72" fmla="*/ 4289361 w 6884912"/>
              <a:gd name="connsiteY72" fmla="*/ 196642 h 1161397"/>
              <a:gd name="connsiteX73" fmla="*/ 4498913 w 6884912"/>
              <a:gd name="connsiteY73" fmla="*/ 118915 h 1161397"/>
              <a:gd name="connsiteX74" fmla="*/ 4617330 w 6884912"/>
              <a:gd name="connsiteY74" fmla="*/ 111163 h 1161397"/>
              <a:gd name="connsiteX75" fmla="*/ 4659778 w 6884912"/>
              <a:gd name="connsiteY75" fmla="*/ 118219 h 1161397"/>
              <a:gd name="connsiteX76" fmla="*/ 4730870 w 6884912"/>
              <a:gd name="connsiteY76" fmla="*/ 129432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375773 w 6884912"/>
              <a:gd name="connsiteY83" fmla="*/ 199913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141123 w 6884912"/>
              <a:gd name="connsiteY92" fmla="*/ 159923 h 1161397"/>
              <a:gd name="connsiteX93" fmla="*/ 6290640 w 6884912"/>
              <a:gd name="connsiteY93" fmla="*/ 167441 h 1161397"/>
              <a:gd name="connsiteX94" fmla="*/ 6322806 w 6884912"/>
              <a:gd name="connsiteY94" fmla="*/ 213293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78135 w 6884912"/>
              <a:gd name="connsiteY16" fmla="*/ 698631 h 1161397"/>
              <a:gd name="connsiteX17" fmla="*/ 1178301 w 6884912"/>
              <a:gd name="connsiteY17" fmla="*/ 698094 h 1161397"/>
              <a:gd name="connsiteX18" fmla="*/ 1242716 w 6884912"/>
              <a:gd name="connsiteY18" fmla="*/ 698052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40054 w 6884912"/>
              <a:gd name="connsiteY22" fmla="*/ 614022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26340 w 6884912"/>
              <a:gd name="connsiteY31" fmla="*/ 638496 h 1161397"/>
              <a:gd name="connsiteX32" fmla="*/ 1731986 w 6884912"/>
              <a:gd name="connsiteY32" fmla="*/ 589682 h 1161397"/>
              <a:gd name="connsiteX33" fmla="*/ 1927935 w 6884912"/>
              <a:gd name="connsiteY33" fmla="*/ 628540 h 1161397"/>
              <a:gd name="connsiteX34" fmla="*/ 2039075 w 6884912"/>
              <a:gd name="connsiteY34" fmla="*/ 599964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561265 w 6884912"/>
              <a:gd name="connsiteY43" fmla="*/ 450623 h 1161397"/>
              <a:gd name="connsiteX44" fmla="*/ 2594349 w 6884912"/>
              <a:gd name="connsiteY44" fmla="*/ 443884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222191 w 6884912"/>
              <a:gd name="connsiteY50" fmla="*/ 307887 h 1161397"/>
              <a:gd name="connsiteX51" fmla="*/ 3227953 w 6884912"/>
              <a:gd name="connsiteY51" fmla="*/ 297650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830398 w 6884912"/>
              <a:gd name="connsiteY59" fmla="*/ 188383 h 1161397"/>
              <a:gd name="connsiteX60" fmla="*/ 3834360 w 6884912"/>
              <a:gd name="connsiteY60" fmla="*/ 188992 h 1161397"/>
              <a:gd name="connsiteX61" fmla="*/ 3843715 w 6884912"/>
              <a:gd name="connsiteY61" fmla="*/ 188752 h 1161397"/>
              <a:gd name="connsiteX62" fmla="*/ 3842609 w 6884912"/>
              <a:gd name="connsiteY62" fmla="*/ 197386 h 1161397"/>
              <a:gd name="connsiteX63" fmla="*/ 3853961 w 6884912"/>
              <a:gd name="connsiteY63" fmla="*/ 213380 h 1161397"/>
              <a:gd name="connsiteX64" fmla="*/ 3907640 w 6884912"/>
              <a:gd name="connsiteY64" fmla="*/ 207568 h 1161397"/>
              <a:gd name="connsiteX65" fmla="*/ 3910449 w 6884912"/>
              <a:gd name="connsiteY65" fmla="*/ 197808 h 1161397"/>
              <a:gd name="connsiteX66" fmla="*/ 3917197 w 6884912"/>
              <a:gd name="connsiteY66" fmla="*/ 196121 h 1161397"/>
              <a:gd name="connsiteX67" fmla="*/ 3922400 w 6884912"/>
              <a:gd name="connsiteY67" fmla="*/ 205056 h 1161397"/>
              <a:gd name="connsiteX68" fmla="*/ 4013061 w 6884912"/>
              <a:gd name="connsiteY68" fmla="*/ 224874 h 1161397"/>
              <a:gd name="connsiteX69" fmla="*/ 4220717 w 6884912"/>
              <a:gd name="connsiteY69" fmla="*/ 192946 h 1161397"/>
              <a:gd name="connsiteX70" fmla="*/ 4228802 w 6884912"/>
              <a:gd name="connsiteY70" fmla="*/ 201468 h 1161397"/>
              <a:gd name="connsiteX71" fmla="*/ 4289361 w 6884912"/>
              <a:gd name="connsiteY71" fmla="*/ 196642 h 1161397"/>
              <a:gd name="connsiteX72" fmla="*/ 4498913 w 6884912"/>
              <a:gd name="connsiteY72" fmla="*/ 118915 h 1161397"/>
              <a:gd name="connsiteX73" fmla="*/ 4617330 w 6884912"/>
              <a:gd name="connsiteY73" fmla="*/ 111163 h 1161397"/>
              <a:gd name="connsiteX74" fmla="*/ 4659778 w 6884912"/>
              <a:gd name="connsiteY74" fmla="*/ 118219 h 1161397"/>
              <a:gd name="connsiteX75" fmla="*/ 4730870 w 6884912"/>
              <a:gd name="connsiteY75" fmla="*/ 129432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375773 w 6884912"/>
              <a:gd name="connsiteY82" fmla="*/ 199913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141123 w 6884912"/>
              <a:gd name="connsiteY91" fmla="*/ 159923 h 1161397"/>
              <a:gd name="connsiteX92" fmla="*/ 6290640 w 6884912"/>
              <a:gd name="connsiteY92" fmla="*/ 167441 h 1161397"/>
              <a:gd name="connsiteX93" fmla="*/ 6322806 w 6884912"/>
              <a:gd name="connsiteY93" fmla="*/ 213293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178301 w 6884912"/>
              <a:gd name="connsiteY16" fmla="*/ 698094 h 1161397"/>
              <a:gd name="connsiteX17" fmla="*/ 1242716 w 6884912"/>
              <a:gd name="connsiteY17" fmla="*/ 698052 h 1161397"/>
              <a:gd name="connsiteX18" fmla="*/ 1299977 w 6884912"/>
              <a:gd name="connsiteY18" fmla="*/ 639196 h 1161397"/>
              <a:gd name="connsiteX19" fmla="*/ 1326190 w 6884912"/>
              <a:gd name="connsiteY19" fmla="*/ 625955 h 1161397"/>
              <a:gd name="connsiteX20" fmla="*/ 1339600 w 6884912"/>
              <a:gd name="connsiteY20" fmla="*/ 616295 h 1161397"/>
              <a:gd name="connsiteX21" fmla="*/ 1340054 w 6884912"/>
              <a:gd name="connsiteY21" fmla="*/ 614022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26340 w 6884912"/>
              <a:gd name="connsiteY30" fmla="*/ 638496 h 1161397"/>
              <a:gd name="connsiteX31" fmla="*/ 1731986 w 6884912"/>
              <a:gd name="connsiteY31" fmla="*/ 589682 h 1161397"/>
              <a:gd name="connsiteX32" fmla="*/ 1927935 w 6884912"/>
              <a:gd name="connsiteY32" fmla="*/ 628540 h 1161397"/>
              <a:gd name="connsiteX33" fmla="*/ 2039075 w 6884912"/>
              <a:gd name="connsiteY33" fmla="*/ 599964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561265 w 6884912"/>
              <a:gd name="connsiteY42" fmla="*/ 450623 h 1161397"/>
              <a:gd name="connsiteX43" fmla="*/ 2594349 w 6884912"/>
              <a:gd name="connsiteY43" fmla="*/ 443884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222191 w 6884912"/>
              <a:gd name="connsiteY49" fmla="*/ 307887 h 1161397"/>
              <a:gd name="connsiteX50" fmla="*/ 3227953 w 6884912"/>
              <a:gd name="connsiteY50" fmla="*/ 297650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830398 w 6884912"/>
              <a:gd name="connsiteY58" fmla="*/ 188383 h 1161397"/>
              <a:gd name="connsiteX59" fmla="*/ 3834360 w 6884912"/>
              <a:gd name="connsiteY59" fmla="*/ 188992 h 1161397"/>
              <a:gd name="connsiteX60" fmla="*/ 3843715 w 6884912"/>
              <a:gd name="connsiteY60" fmla="*/ 188752 h 1161397"/>
              <a:gd name="connsiteX61" fmla="*/ 3842609 w 6884912"/>
              <a:gd name="connsiteY61" fmla="*/ 197386 h 1161397"/>
              <a:gd name="connsiteX62" fmla="*/ 3853961 w 6884912"/>
              <a:gd name="connsiteY62" fmla="*/ 213380 h 1161397"/>
              <a:gd name="connsiteX63" fmla="*/ 3907640 w 6884912"/>
              <a:gd name="connsiteY63" fmla="*/ 207568 h 1161397"/>
              <a:gd name="connsiteX64" fmla="*/ 3910449 w 6884912"/>
              <a:gd name="connsiteY64" fmla="*/ 197808 h 1161397"/>
              <a:gd name="connsiteX65" fmla="*/ 3917197 w 6884912"/>
              <a:gd name="connsiteY65" fmla="*/ 196121 h 1161397"/>
              <a:gd name="connsiteX66" fmla="*/ 3922400 w 6884912"/>
              <a:gd name="connsiteY66" fmla="*/ 205056 h 1161397"/>
              <a:gd name="connsiteX67" fmla="*/ 4013061 w 6884912"/>
              <a:gd name="connsiteY67" fmla="*/ 224874 h 1161397"/>
              <a:gd name="connsiteX68" fmla="*/ 4220717 w 6884912"/>
              <a:gd name="connsiteY68" fmla="*/ 192946 h 1161397"/>
              <a:gd name="connsiteX69" fmla="*/ 4228802 w 6884912"/>
              <a:gd name="connsiteY69" fmla="*/ 201468 h 1161397"/>
              <a:gd name="connsiteX70" fmla="*/ 4289361 w 6884912"/>
              <a:gd name="connsiteY70" fmla="*/ 196642 h 1161397"/>
              <a:gd name="connsiteX71" fmla="*/ 4498913 w 6884912"/>
              <a:gd name="connsiteY71" fmla="*/ 118915 h 1161397"/>
              <a:gd name="connsiteX72" fmla="*/ 4617330 w 6884912"/>
              <a:gd name="connsiteY72" fmla="*/ 111163 h 1161397"/>
              <a:gd name="connsiteX73" fmla="*/ 4659778 w 6884912"/>
              <a:gd name="connsiteY73" fmla="*/ 118219 h 1161397"/>
              <a:gd name="connsiteX74" fmla="*/ 4730870 w 6884912"/>
              <a:gd name="connsiteY74" fmla="*/ 129432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375773 w 6884912"/>
              <a:gd name="connsiteY81" fmla="*/ 199913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5960732 w 6884912"/>
              <a:gd name="connsiteY88" fmla="*/ 220708 h 1161397"/>
              <a:gd name="connsiteX89" fmla="*/ 6029542 w 6884912"/>
              <a:gd name="connsiteY89" fmla="*/ 210339 h 1161397"/>
              <a:gd name="connsiteX90" fmla="*/ 6141123 w 6884912"/>
              <a:gd name="connsiteY90" fmla="*/ 159923 h 1161397"/>
              <a:gd name="connsiteX91" fmla="*/ 6290640 w 6884912"/>
              <a:gd name="connsiteY91" fmla="*/ 167441 h 1161397"/>
              <a:gd name="connsiteX92" fmla="*/ 6322806 w 6884912"/>
              <a:gd name="connsiteY92" fmla="*/ 213293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7166 w 6884912"/>
              <a:gd name="connsiteY14" fmla="*/ 744338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884912" h="1161397">
                <a:moveTo>
                  <a:pt x="6884912" y="0"/>
                </a:moveTo>
                <a:lnTo>
                  <a:pt x="6884912" y="1161397"/>
                </a:lnTo>
                <a:lnTo>
                  <a:pt x="0" y="1161397"/>
                </a:lnTo>
                <a:lnTo>
                  <a:pt x="27135" y="1147460"/>
                </a:lnTo>
                <a:cubicBezTo>
                  <a:pt x="57431" y="1167048"/>
                  <a:pt x="61886" y="1088181"/>
                  <a:pt x="115388" y="1111320"/>
                </a:cubicBezTo>
                <a:cubicBezTo>
                  <a:pt x="146435" y="1096221"/>
                  <a:pt x="156823" y="1079485"/>
                  <a:pt x="213420" y="1056868"/>
                </a:cubicBezTo>
                <a:cubicBezTo>
                  <a:pt x="288217" y="1040787"/>
                  <a:pt x="383333" y="1044881"/>
                  <a:pt x="454970" y="1023343"/>
                </a:cubicBezTo>
                <a:cubicBezTo>
                  <a:pt x="440966" y="999969"/>
                  <a:pt x="571419" y="1006841"/>
                  <a:pt x="548162" y="984908"/>
                </a:cubicBezTo>
                <a:cubicBezTo>
                  <a:pt x="561321" y="956563"/>
                  <a:pt x="637415" y="1010272"/>
                  <a:pt x="651408" y="984938"/>
                </a:cubicBezTo>
                <a:cubicBezTo>
                  <a:pt x="671652" y="980952"/>
                  <a:pt x="698726" y="950833"/>
                  <a:pt x="723108" y="941904"/>
                </a:cubicBezTo>
                <a:cubicBezTo>
                  <a:pt x="760262" y="946949"/>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6251" y="768649"/>
                  <a:pt x="1137166" y="744338"/>
                </a:cubicBezTo>
                <a:lnTo>
                  <a:pt x="1207847" y="689087"/>
                </a:lnTo>
                <a:cubicBezTo>
                  <a:pt x="1226429" y="687736"/>
                  <a:pt x="1222409" y="707958"/>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cubicBezTo>
                  <a:pt x="1339751" y="615537"/>
                  <a:pt x="1339903" y="614780"/>
                  <a:pt x="1340054" y="614022"/>
                </a:cubicBez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61730" y="317407"/>
                  <a:pt x="3186369" y="312875"/>
                  <a:pt x="3222191" y="307887"/>
                </a:cubicBezTo>
                <a:cubicBezTo>
                  <a:pt x="3223593" y="304249"/>
                  <a:pt x="3179978" y="296995"/>
                  <a:pt x="3227953" y="297650"/>
                </a:cubicBezTo>
                <a:cubicBezTo>
                  <a:pt x="3275928" y="298306"/>
                  <a:pt x="3443572" y="313020"/>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62781" y="222856"/>
                  <a:pt x="4184760" y="196847"/>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61586" y="136690"/>
                  <a:pt x="4823142" y="161592"/>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7769" y="214252"/>
                  <a:pt x="6349573" y="188998"/>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9DED1F1-52C4-44BA-AC9E-1AF38A11D5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309" y="1167868"/>
            <a:ext cx="4010943" cy="4934819"/>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B9C99766-5DE7-340E-830B-CC0A17119929}"/>
              </a:ext>
            </a:extLst>
          </p:cNvPr>
          <p:cNvSpPr>
            <a:spLocks noGrp="1"/>
          </p:cNvSpPr>
          <p:nvPr>
            <p:ph idx="1"/>
          </p:nvPr>
        </p:nvSpPr>
        <p:spPr>
          <a:xfrm>
            <a:off x="4839556" y="2194101"/>
            <a:ext cx="6358431" cy="3908119"/>
          </a:xfrm>
        </p:spPr>
        <p:txBody>
          <a:bodyPr>
            <a:normAutofit/>
          </a:bodyPr>
          <a:lstStyle/>
          <a:p>
            <a:pPr marL="457200" indent="-457200">
              <a:spcBef>
                <a:spcPts val="500"/>
              </a:spcBef>
              <a:buNone/>
            </a:pPr>
            <a:r>
              <a:rPr lang="en-US" sz="1400" b="0" dirty="0">
                <a:effectLst/>
                <a:latin typeface="+mn-lt"/>
                <a:ea typeface="Times New Roman" panose="02020603050405020304" pitchFamily="18" charset="0"/>
                <a:cs typeface="Times New Roman" panose="02020603050405020304" pitchFamily="18" charset="0"/>
              </a:rPr>
              <a:t>Bybee, R., &amp; Landes, N. M. (1990). Science for life and living: An elementary school science program from Biological Sciences Improvement Study (BSCS). The American Biology Teacher, 52(2), 92-98. </a:t>
            </a:r>
          </a:p>
          <a:p>
            <a:pPr marL="457200" indent="-457200">
              <a:spcBef>
                <a:spcPts val="500"/>
              </a:spcBef>
              <a:buNone/>
            </a:pPr>
            <a:r>
              <a:rPr lang="en-US" sz="1400" b="0" i="0" dirty="0">
                <a:effectLst/>
              </a:rPr>
              <a:t>National Center on Universal Design for Learning, at CAST. (2012). Resources available at </a:t>
            </a:r>
            <a:r>
              <a:rPr lang="en-US" sz="1400" b="0" i="0" u="none" strike="noStrike" dirty="0">
                <a:effectLst/>
                <a:hlinkClick r:id="rId2">
                  <a:extLst>
                    <a:ext uri="{A12FA001-AC4F-418D-AE19-62706E023703}">
                      <ahyp:hlinkClr xmlns:ahyp="http://schemas.microsoft.com/office/drawing/2018/hyperlinkcolor" val="tx"/>
                    </a:ext>
                  </a:extLst>
                </a:hlinkClick>
              </a:rPr>
              <a:t>http://www.udlcenter.org</a:t>
            </a:r>
            <a:endParaRPr lang="en-US" sz="1400" b="0" i="0" dirty="0">
              <a:effectLst/>
            </a:endParaRPr>
          </a:p>
          <a:p>
            <a:pPr marL="457200" indent="-457200">
              <a:spcBef>
                <a:spcPts val="500"/>
              </a:spcBef>
              <a:buNone/>
            </a:pPr>
            <a:r>
              <a:rPr lang="en-US" sz="1400" b="0" i="0" dirty="0">
                <a:effectLst/>
              </a:rPr>
              <a:t>McTighe, J. &amp; Wiggins, G. (1998). Understanding by Design. Alexandria, VA: Association for Supervision and Curriculum Development (ASCD).</a:t>
            </a:r>
            <a:endParaRPr lang="en-US" sz="1400" dirty="0"/>
          </a:p>
          <a:p>
            <a:pPr marL="457200" indent="-457200">
              <a:spcBef>
                <a:spcPts val="500"/>
              </a:spcBef>
              <a:buNone/>
            </a:pPr>
            <a:r>
              <a:rPr lang="en-US" sz="1400" b="0" i="0" dirty="0">
                <a:effectLst/>
              </a:rPr>
              <a:t>Mislevy, R. J., &amp; Haertel, G. D. (2006). Implications of evidence-centered design for educational testing. Educational Measurement: Issues and Practice, 25(4), 6–20.</a:t>
            </a:r>
            <a:endParaRPr lang="en-US" sz="1400" dirty="0"/>
          </a:p>
          <a:p>
            <a:pPr marL="457200" indent="-457200">
              <a:spcBef>
                <a:spcPts val="500"/>
              </a:spcBef>
              <a:buNone/>
            </a:pPr>
            <a:r>
              <a:rPr lang="en-US" sz="1400" b="0" i="0" dirty="0">
                <a:effectLst/>
              </a:rPr>
              <a:t>Pellegrino, J. W., Chudowsky, N., &amp; Glaser, R. (2001). Knowing what students know: The science and design of educational assessment. Washington, DC: National Academy Press.</a:t>
            </a:r>
          </a:p>
          <a:p>
            <a:pPr marL="457200" indent="-457200">
              <a:spcBef>
                <a:spcPts val="500"/>
              </a:spcBef>
              <a:buNone/>
            </a:pPr>
            <a:r>
              <a:rPr lang="en-US" sz="1400" b="0" i="0" dirty="0">
                <a:effectLst/>
              </a:rPr>
              <a:t>Pellegrino, J.W. (2010). The Design of an Assessment System for the Race to the Top: A Learning Sciences Perspective on Issues of Growth and Measurement. In P. Forgione &amp; N. Doorey (Eds.), Exploratory Seminar: Measurement Challenges Within the Race to the Top Agenda. Princeton, NJ: Center for K-12 Assessment &amp; Performance Management, Educational Testing Service.</a:t>
            </a:r>
          </a:p>
          <a:p>
            <a:pPr>
              <a:spcBef>
                <a:spcPts val="800"/>
              </a:spcBef>
            </a:pPr>
            <a:endParaRPr lang="en-US" sz="1400" dirty="0"/>
          </a:p>
          <a:p>
            <a:pPr>
              <a:spcBef>
                <a:spcPts val="800"/>
              </a:spcBef>
            </a:pPr>
            <a:endParaRPr lang="en-US" sz="1400" dirty="0"/>
          </a:p>
        </p:txBody>
      </p:sp>
      <p:sp>
        <p:nvSpPr>
          <p:cNvPr id="20" name="Rectangle 6">
            <a:extLst>
              <a:ext uri="{FF2B5EF4-FFF2-40B4-BE49-F238E27FC236}">
                <a16:creationId xmlns:a16="http://schemas.microsoft.com/office/drawing/2014/main" id="{64AF1A56-FA4A-4156-B01E-296B70DD26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4719" y="5956459"/>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BA2FD58-2713-B22C-341C-1434889FDE8D}"/>
              </a:ext>
            </a:extLst>
          </p:cNvPr>
          <p:cNvPicPr>
            <a:picLocks noChangeAspect="1"/>
          </p:cNvPicPr>
          <p:nvPr/>
        </p:nvPicPr>
        <p:blipFill rotWithShape="1">
          <a:blip r:embed="rId3"/>
          <a:srcRect l="2338"/>
          <a:stretch/>
        </p:blipFill>
        <p:spPr>
          <a:xfrm>
            <a:off x="572999" y="1634386"/>
            <a:ext cx="3767562" cy="3784356"/>
          </a:xfrm>
          <a:prstGeom prst="rect">
            <a:avLst/>
          </a:prstGeom>
        </p:spPr>
      </p:pic>
    </p:spTree>
    <p:extLst>
      <p:ext uri="{BB962C8B-B14F-4D97-AF65-F5344CB8AC3E}">
        <p14:creationId xmlns:p14="http://schemas.microsoft.com/office/powerpoint/2010/main" val="3199591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3784-B608-B4B4-A9DF-F73EB2D466A3}"/>
              </a:ext>
            </a:extLst>
          </p:cNvPr>
          <p:cNvSpPr>
            <a:spLocks noGrp="1"/>
          </p:cNvSpPr>
          <p:nvPr>
            <p:ph type="title"/>
          </p:nvPr>
        </p:nvSpPr>
        <p:spPr/>
        <p:txBody>
          <a:bodyPr/>
          <a:lstStyle/>
          <a:p>
            <a:r>
              <a:rPr lang="en-US" b="1" dirty="0">
                <a:latin typeface="+mn-lt"/>
              </a:rPr>
              <a:t>For more information, contact:</a:t>
            </a:r>
          </a:p>
        </p:txBody>
      </p:sp>
      <p:sp>
        <p:nvSpPr>
          <p:cNvPr id="3" name="Content Placeholder 2">
            <a:extLst>
              <a:ext uri="{FF2B5EF4-FFF2-40B4-BE49-F238E27FC236}">
                <a16:creationId xmlns:a16="http://schemas.microsoft.com/office/drawing/2014/main" id="{3D2C109C-ACDE-34FD-7F94-426DCA763BAF}"/>
              </a:ext>
            </a:extLst>
          </p:cNvPr>
          <p:cNvSpPr>
            <a:spLocks noGrp="1"/>
          </p:cNvSpPr>
          <p:nvPr>
            <p:ph idx="1"/>
          </p:nvPr>
        </p:nvSpPr>
        <p:spPr>
          <a:xfrm>
            <a:off x="838199" y="2150533"/>
            <a:ext cx="10363201" cy="4026430"/>
          </a:xfrm>
        </p:spPr>
        <p:txBody>
          <a:bodyPr numCol="2"/>
          <a:lstStyle/>
          <a:p>
            <a:pPr marL="0" indent="0">
              <a:buNone/>
            </a:pPr>
            <a:r>
              <a:rPr lang="en-US" dirty="0"/>
              <a:t>Ellen Forte, Ph.D.</a:t>
            </a:r>
          </a:p>
          <a:p>
            <a:pPr marL="0" indent="0">
              <a:buNone/>
            </a:pPr>
            <a:r>
              <a:rPr lang="en-US" dirty="0"/>
              <a:t>SIPS Co-principal Investigator</a:t>
            </a:r>
          </a:p>
          <a:p>
            <a:pPr marL="0" indent="0">
              <a:buNone/>
            </a:pPr>
            <a:r>
              <a:rPr lang="en-US" dirty="0"/>
              <a:t>CEO &amp; Chief Scientist</a:t>
            </a:r>
          </a:p>
          <a:p>
            <a:pPr marL="0" indent="0">
              <a:buNone/>
            </a:pPr>
            <a:r>
              <a:rPr lang="en-US" dirty="0"/>
              <a:t>edCount, LLC</a:t>
            </a:r>
          </a:p>
          <a:p>
            <a:pPr marL="0" indent="0">
              <a:buNone/>
            </a:pPr>
            <a:r>
              <a:rPr lang="en-US" dirty="0">
                <a:hlinkClick r:id="rId2"/>
              </a:rPr>
              <a:t>eforte@edCount.com</a:t>
            </a:r>
            <a:r>
              <a:rPr lang="en-US" dirty="0"/>
              <a:t> </a:t>
            </a:r>
          </a:p>
          <a:p>
            <a:pPr marL="0" indent="0">
              <a:buNone/>
            </a:pPr>
            <a:endParaRPr lang="en-US" dirty="0"/>
          </a:p>
          <a:p>
            <a:pPr marL="0" indent="0">
              <a:buNone/>
            </a:pPr>
            <a:endParaRPr lang="en-US" dirty="0"/>
          </a:p>
          <a:p>
            <a:pPr marL="0" indent="0">
              <a:buNone/>
            </a:pPr>
            <a:r>
              <a:rPr lang="en-US" dirty="0"/>
              <a:t>Erin Buchanan</a:t>
            </a:r>
          </a:p>
          <a:p>
            <a:pPr marL="0" indent="0">
              <a:buNone/>
            </a:pPr>
            <a:r>
              <a:rPr lang="en-US" dirty="0"/>
              <a:t>SIPS Project Director</a:t>
            </a:r>
          </a:p>
          <a:p>
            <a:pPr marL="0" indent="0">
              <a:buNone/>
            </a:pPr>
            <a:r>
              <a:rPr lang="en-US" dirty="0"/>
              <a:t>Senior Associate</a:t>
            </a:r>
          </a:p>
          <a:p>
            <a:pPr marL="0" indent="0">
              <a:buNone/>
            </a:pPr>
            <a:r>
              <a:rPr lang="en-US" dirty="0"/>
              <a:t>edCount, LLC</a:t>
            </a:r>
          </a:p>
          <a:p>
            <a:pPr marL="0" indent="0">
              <a:buNone/>
            </a:pPr>
            <a:r>
              <a:rPr lang="en-US" dirty="0">
                <a:hlinkClick r:id="rId3"/>
              </a:rPr>
              <a:t>ebuchanan@edCount.com</a:t>
            </a:r>
            <a:r>
              <a:rPr lang="en-US" dirty="0"/>
              <a:t> </a:t>
            </a:r>
          </a:p>
          <a:p>
            <a:pPr marL="0" indent="0">
              <a:buNone/>
            </a:pPr>
            <a:endParaRPr lang="en-US" dirty="0"/>
          </a:p>
        </p:txBody>
      </p:sp>
      <p:pic>
        <p:nvPicPr>
          <p:cNvPr id="6" name="Picture 5">
            <a:extLst>
              <a:ext uri="{FF2B5EF4-FFF2-40B4-BE49-F238E27FC236}">
                <a16:creationId xmlns:a16="http://schemas.microsoft.com/office/drawing/2014/main" id="{A41E0447-627B-CFB7-1E29-03265C432978}"/>
              </a:ext>
            </a:extLst>
          </p:cNvPr>
          <p:cNvPicPr>
            <a:picLocks noChangeAspect="1"/>
          </p:cNvPicPr>
          <p:nvPr/>
        </p:nvPicPr>
        <p:blipFill rotWithShape="1">
          <a:blip r:embed="rId4"/>
          <a:srcRect l="2338"/>
          <a:stretch/>
        </p:blipFill>
        <p:spPr>
          <a:xfrm>
            <a:off x="9401452" y="206840"/>
            <a:ext cx="2289819" cy="2300026"/>
          </a:xfrm>
          <a:prstGeom prst="rect">
            <a:avLst/>
          </a:prstGeom>
        </p:spPr>
      </p:pic>
    </p:spTree>
    <p:extLst>
      <p:ext uri="{BB962C8B-B14F-4D97-AF65-F5344CB8AC3E}">
        <p14:creationId xmlns:p14="http://schemas.microsoft.com/office/powerpoint/2010/main" val="2528578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A5153-90E2-DB13-A62A-EEEFA3DAE567}"/>
              </a:ext>
            </a:extLst>
          </p:cNvPr>
          <p:cNvSpPr>
            <a:spLocks noGrp="1"/>
          </p:cNvSpPr>
          <p:nvPr>
            <p:ph type="title"/>
          </p:nvPr>
        </p:nvSpPr>
        <p:spPr>
          <a:xfrm>
            <a:off x="4965430" y="629268"/>
            <a:ext cx="6967206" cy="1286160"/>
          </a:xfrm>
        </p:spPr>
        <p:txBody>
          <a:bodyPr vert="horz" lIns="91440" tIns="45720" rIns="91440" bIns="45720" rtlCol="0" anchor="b">
            <a:normAutofit/>
          </a:bodyPr>
          <a:lstStyle/>
          <a:p>
            <a:r>
              <a:rPr lang="en-US" sz="2100" b="1" dirty="0">
                <a:latin typeface="+mn-lt"/>
              </a:rPr>
              <a:t>The SIPS Model: </a:t>
            </a:r>
            <a:br>
              <a:rPr lang="en-US" sz="2100" b="1" dirty="0">
                <a:latin typeface="+mn-lt"/>
              </a:rPr>
            </a:br>
            <a:r>
              <a:rPr lang="en-US" sz="2100" b="1" dirty="0">
                <a:latin typeface="+mn-lt"/>
              </a:rPr>
              <a:t>A Coherent NGSS- and Framework-aligned System of Science</a:t>
            </a:r>
            <a:br>
              <a:rPr lang="en-US" sz="2100" b="1" dirty="0">
                <a:latin typeface="+mn-lt"/>
              </a:rPr>
            </a:br>
            <a:r>
              <a:rPr lang="en-US" sz="2100" b="1" dirty="0">
                <a:latin typeface="+mn-lt"/>
              </a:rPr>
              <a:t>Curriculum, Instruction, and Assessment</a:t>
            </a:r>
          </a:p>
        </p:txBody>
      </p:sp>
      <p:sp>
        <p:nvSpPr>
          <p:cNvPr id="9" name="Content Placeholder 2">
            <a:extLst>
              <a:ext uri="{FF2B5EF4-FFF2-40B4-BE49-F238E27FC236}">
                <a16:creationId xmlns:a16="http://schemas.microsoft.com/office/drawing/2014/main" id="{FCB1A3F7-3B87-D11D-34C3-27A1F3458F5C}"/>
              </a:ext>
            </a:extLst>
          </p:cNvPr>
          <p:cNvSpPr txBox="1">
            <a:spLocks/>
          </p:cNvSpPr>
          <p:nvPr/>
        </p:nvSpPr>
        <p:spPr>
          <a:xfrm>
            <a:off x="4965431" y="2438400"/>
            <a:ext cx="6586489" cy="3785419"/>
          </a:xfrm>
          <a:prstGeom prst="rect">
            <a:avLst/>
          </a:prstGeom>
        </p:spPr>
        <p:txBody>
          <a:bodyPr vert="horz" lIns="91440" tIns="45720" rIns="91440" bIns="45720" numCol="1"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900" dirty="0"/>
              <a:t>The Nebraska Department of Education (NDE), in partnership with five other states—Alaska, Alabama, Montana, New York, and Wyoming—as well as several organizations, is leading the Stackable, Instructionally-embedded, Portable Science (SIPS) Assessments project. This project is designed to establish science assessment resources that are coordinated and aligned across all parts of the assessment system.</a:t>
            </a:r>
          </a:p>
          <a:p>
            <a:pPr marL="0" indent="0">
              <a:buNone/>
            </a:pPr>
            <a:endParaRPr lang="en-US" sz="1900" dirty="0"/>
          </a:p>
          <a:p>
            <a:pPr marL="0" indent="0">
              <a:buNone/>
            </a:pPr>
            <a:r>
              <a:rPr lang="en-US" sz="1900" dirty="0"/>
              <a:t>With coherence as the guiding principle, these state-level educators and national science education and measurement experts have joined with hundreds of local educators to build assessment systems that make sense for students, educators, parents, and other stakeholders who want high-quality teaching and learning models as well as the means for evaluating them. </a:t>
            </a:r>
          </a:p>
        </p:txBody>
      </p:sp>
      <p:pic>
        <p:nvPicPr>
          <p:cNvPr id="31" name="Picture 30">
            <a:extLst>
              <a:ext uri="{FF2B5EF4-FFF2-40B4-BE49-F238E27FC236}">
                <a16:creationId xmlns:a16="http://schemas.microsoft.com/office/drawing/2014/main" id="{7BC04622-07C5-D8F2-073C-E995F41E4CF7}"/>
              </a:ext>
            </a:extLst>
          </p:cNvPr>
          <p:cNvPicPr>
            <a:picLocks noChangeAspect="1"/>
          </p:cNvPicPr>
          <p:nvPr/>
        </p:nvPicPr>
        <p:blipFill rotWithShape="1">
          <a:blip r:embed="rId3"/>
          <a:srcRect l="14256" r="19425"/>
          <a:stretch/>
        </p:blipFill>
        <p:spPr>
          <a:xfrm>
            <a:off x="20" y="10"/>
            <a:ext cx="4635571" cy="6857990"/>
          </a:xfrm>
          <a:prstGeom prst="rect">
            <a:avLst/>
          </a:prstGeom>
          <a:effectLst/>
        </p:spPr>
      </p:pic>
      <p:cxnSp>
        <p:nvCxnSpPr>
          <p:cNvPr id="36" name="Straight Connector 35">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CB67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491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a:extLst>
              <a:ext uri="{FF2B5EF4-FFF2-40B4-BE49-F238E27FC236}">
                <a16:creationId xmlns:a16="http://schemas.microsoft.com/office/drawing/2014/main" id="{0FD00ECF-C710-F4FC-391B-C897089D520D}"/>
              </a:ext>
            </a:extLst>
          </p:cNvPr>
          <p:cNvPicPr>
            <a:picLocks noChangeAspect="1"/>
          </p:cNvPicPr>
          <p:nvPr/>
        </p:nvPicPr>
        <p:blipFill>
          <a:blip r:embed="rId3"/>
          <a:stretch>
            <a:fillRect/>
          </a:stretch>
        </p:blipFill>
        <p:spPr>
          <a:xfrm>
            <a:off x="1702451" y="335090"/>
            <a:ext cx="7634293" cy="5907736"/>
          </a:xfrm>
          <a:prstGeom prst="rect">
            <a:avLst/>
          </a:prstGeom>
        </p:spPr>
      </p:pic>
      <p:sp>
        <p:nvSpPr>
          <p:cNvPr id="7" name="TextBox 6">
            <a:extLst>
              <a:ext uri="{FF2B5EF4-FFF2-40B4-BE49-F238E27FC236}">
                <a16:creationId xmlns:a16="http://schemas.microsoft.com/office/drawing/2014/main" id="{B8A2BE75-03E5-6493-0780-15BD7A6B62D0}"/>
              </a:ext>
            </a:extLst>
          </p:cNvPr>
          <p:cNvSpPr txBox="1"/>
          <p:nvPr/>
        </p:nvSpPr>
        <p:spPr>
          <a:xfrm>
            <a:off x="280005" y="1628111"/>
            <a:ext cx="3218569" cy="2308324"/>
          </a:xfrm>
          <a:prstGeom prst="rect">
            <a:avLst/>
          </a:prstGeom>
          <a:noFill/>
        </p:spPr>
        <p:txBody>
          <a:bodyPr wrap="square">
            <a:spAutoFit/>
          </a:bodyPr>
          <a:lstStyle/>
          <a:p>
            <a:r>
              <a:rPr lang="en-US" dirty="0">
                <a:solidFill>
                  <a:sysClr val="windowText" lastClr="000000"/>
                </a:solidFill>
                <a:ea typeface="Times New Roman" panose="02020603050405020304" pitchFamily="18" charset="0"/>
              </a:rPr>
              <a:t>The CIA Triad represents necessary connections and balance among our</a:t>
            </a:r>
            <a:br>
              <a:rPr lang="en-US" dirty="0">
                <a:solidFill>
                  <a:sysClr val="windowText" lastClr="000000"/>
                </a:solidFill>
                <a:ea typeface="Times New Roman" panose="02020603050405020304" pitchFamily="18" charset="0"/>
              </a:rPr>
            </a:br>
            <a:r>
              <a:rPr lang="en-US" dirty="0">
                <a:solidFill>
                  <a:sysClr val="windowText" lastClr="000000"/>
                </a:solidFill>
                <a:ea typeface="Times New Roman" panose="02020603050405020304" pitchFamily="18" charset="0"/>
              </a:rPr>
              <a:t>expectations and plans for student learning, how we carry out instruction in classrooms, and how we assess student learning.</a:t>
            </a:r>
          </a:p>
        </p:txBody>
      </p:sp>
      <p:sp>
        <p:nvSpPr>
          <p:cNvPr id="10" name="TextBox 9">
            <a:extLst>
              <a:ext uri="{FF2B5EF4-FFF2-40B4-BE49-F238E27FC236}">
                <a16:creationId xmlns:a16="http://schemas.microsoft.com/office/drawing/2014/main" id="{86BEC567-14B3-8841-6DBF-AB4180FD2DAE}"/>
              </a:ext>
            </a:extLst>
          </p:cNvPr>
          <p:cNvSpPr txBox="1"/>
          <p:nvPr/>
        </p:nvSpPr>
        <p:spPr>
          <a:xfrm>
            <a:off x="7358385" y="3198269"/>
            <a:ext cx="4778714" cy="2031325"/>
          </a:xfrm>
          <a:prstGeom prst="rect">
            <a:avLst/>
          </a:prstGeom>
          <a:noFill/>
        </p:spPr>
        <p:txBody>
          <a:bodyPr wrap="square">
            <a:spAutoFit/>
          </a:bodyPr>
          <a:lstStyle/>
          <a:p>
            <a:r>
              <a:rPr lang="en-US" dirty="0">
                <a:solidFill>
                  <a:sysClr val="windowText" lastClr="000000"/>
                </a:solidFill>
                <a:ea typeface="Times New Roman" panose="02020603050405020304" pitchFamily="18" charset="0"/>
              </a:rPr>
              <a:t>The Assessment Triangle illustrates how</a:t>
            </a:r>
          </a:p>
          <a:p>
            <a:r>
              <a:rPr lang="en-US" dirty="0">
                <a:solidFill>
                  <a:sysClr val="windowText" lastClr="000000"/>
                </a:solidFill>
                <a:ea typeface="Times New Roman" panose="02020603050405020304" pitchFamily="18" charset="0"/>
              </a:rPr>
              <a:t>   assessment of what students know and</a:t>
            </a:r>
          </a:p>
          <a:p>
            <a:r>
              <a:rPr lang="en-US" dirty="0">
                <a:solidFill>
                  <a:sysClr val="windowText" lastClr="000000"/>
                </a:solidFill>
                <a:ea typeface="Times New Roman" panose="02020603050405020304" pitchFamily="18" charset="0"/>
              </a:rPr>
              <a:t>      can do (cognition) requires appropriate</a:t>
            </a:r>
          </a:p>
          <a:p>
            <a:r>
              <a:rPr lang="en-US" dirty="0">
                <a:solidFill>
                  <a:sysClr val="windowText" lastClr="000000"/>
                </a:solidFill>
                <a:ea typeface="Times New Roman" panose="02020603050405020304" pitchFamily="18" charset="0"/>
              </a:rPr>
              <a:t>         means for observing students demonstrate</a:t>
            </a:r>
          </a:p>
          <a:p>
            <a:r>
              <a:rPr lang="en-US" dirty="0">
                <a:solidFill>
                  <a:sysClr val="windowText" lastClr="000000"/>
                </a:solidFill>
                <a:ea typeface="Times New Roman" panose="02020603050405020304" pitchFamily="18" charset="0"/>
              </a:rPr>
              <a:t>            their knowledge and skills as well as</a:t>
            </a:r>
          </a:p>
          <a:p>
            <a:r>
              <a:rPr lang="en-US" dirty="0">
                <a:solidFill>
                  <a:sysClr val="windowText" lastClr="000000"/>
                </a:solidFill>
                <a:ea typeface="Times New Roman" panose="02020603050405020304" pitchFamily="18" charset="0"/>
              </a:rPr>
              <a:t>              interpretation of those observations in</a:t>
            </a:r>
          </a:p>
          <a:p>
            <a:r>
              <a:rPr lang="en-US" dirty="0">
                <a:solidFill>
                  <a:sysClr val="windowText" lastClr="000000"/>
                </a:solidFill>
                <a:ea typeface="Times New Roman" panose="02020603050405020304" pitchFamily="18" charset="0"/>
              </a:rPr>
              <a:t>                relation to what we are trying to assess.</a:t>
            </a:r>
          </a:p>
        </p:txBody>
      </p:sp>
      <p:grpSp>
        <p:nvGrpSpPr>
          <p:cNvPr id="19" name="Group 18">
            <a:extLst>
              <a:ext uri="{FF2B5EF4-FFF2-40B4-BE49-F238E27FC236}">
                <a16:creationId xmlns:a16="http://schemas.microsoft.com/office/drawing/2014/main" id="{C0C7CC38-9FB3-E022-8239-43908B43DFCA}"/>
              </a:ext>
            </a:extLst>
          </p:cNvPr>
          <p:cNvGrpSpPr/>
          <p:nvPr/>
        </p:nvGrpSpPr>
        <p:grpSpPr>
          <a:xfrm>
            <a:off x="6965148" y="144239"/>
            <a:ext cx="4946847" cy="2967744"/>
            <a:chOff x="6983537" y="96553"/>
            <a:chExt cx="4946847" cy="2967744"/>
          </a:xfrm>
        </p:grpSpPr>
        <p:sp>
          <p:nvSpPr>
            <p:cNvPr id="14" name="Oval 13">
              <a:extLst>
                <a:ext uri="{FF2B5EF4-FFF2-40B4-BE49-F238E27FC236}">
                  <a16:creationId xmlns:a16="http://schemas.microsoft.com/office/drawing/2014/main" id="{25497C25-FAE8-877D-7897-22CD68762B89}"/>
                </a:ext>
              </a:extLst>
            </p:cNvPr>
            <p:cNvSpPr/>
            <p:nvPr/>
          </p:nvSpPr>
          <p:spPr>
            <a:xfrm>
              <a:off x="6983537" y="96553"/>
              <a:ext cx="4946847" cy="2967744"/>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b="1" dirty="0">
                <a:solidFill>
                  <a:sysClr val="windowText" lastClr="000000"/>
                </a:solidFill>
                <a:ea typeface="Times New Roman" panose="02020603050405020304" pitchFamily="18" charset="0"/>
              </a:endParaRPr>
            </a:p>
          </p:txBody>
        </p:sp>
        <p:sp>
          <p:nvSpPr>
            <p:cNvPr id="18" name="TextBox 17">
              <a:extLst>
                <a:ext uri="{FF2B5EF4-FFF2-40B4-BE49-F238E27FC236}">
                  <a16:creationId xmlns:a16="http://schemas.microsoft.com/office/drawing/2014/main" id="{DA8CD628-65F9-78EE-E672-F2E4BB80DFE9}"/>
                </a:ext>
              </a:extLst>
            </p:cNvPr>
            <p:cNvSpPr txBox="1"/>
            <p:nvPr/>
          </p:nvSpPr>
          <p:spPr>
            <a:xfrm>
              <a:off x="7150078" y="615174"/>
              <a:ext cx="4579686" cy="1938992"/>
            </a:xfrm>
            <a:prstGeom prst="rect">
              <a:avLst/>
            </a:prstGeom>
            <a:noFill/>
          </p:spPr>
          <p:txBody>
            <a:bodyPr wrap="square">
              <a:spAutoFit/>
            </a:bodyPr>
            <a:lstStyle/>
            <a:p>
              <a:pPr algn="ctr"/>
              <a:r>
                <a:rPr lang="en-US" sz="2000" b="1" dirty="0">
                  <a:solidFill>
                    <a:sysClr val="windowText" lastClr="000000"/>
                  </a:solidFill>
                  <a:ea typeface="Times New Roman" panose="02020603050405020304" pitchFamily="18" charset="0"/>
                </a:rPr>
                <a:t>The SIPS project is</a:t>
              </a:r>
              <a:br>
                <a:rPr lang="en-US" sz="2000" b="1" dirty="0">
                  <a:solidFill>
                    <a:sysClr val="windowText" lastClr="000000"/>
                  </a:solidFill>
                  <a:ea typeface="Times New Roman" panose="02020603050405020304" pitchFamily="18" charset="0"/>
                </a:rPr>
              </a:br>
              <a:r>
                <a:rPr lang="en-US" sz="2000" b="1" dirty="0">
                  <a:solidFill>
                    <a:sysClr val="windowText" lastClr="000000"/>
                  </a:solidFill>
                  <a:ea typeface="Times New Roman" panose="02020603050405020304" pitchFamily="18" charset="0"/>
                </a:rPr>
                <a:t>grounded in both the</a:t>
              </a:r>
              <a:br>
                <a:rPr lang="en-US" sz="2000" b="1" dirty="0">
                  <a:solidFill>
                    <a:sysClr val="windowText" lastClr="000000"/>
                  </a:solidFill>
                  <a:ea typeface="Times New Roman" panose="02020603050405020304" pitchFamily="18" charset="0"/>
                </a:rPr>
              </a:br>
              <a:r>
                <a:rPr lang="en-US" sz="2000" b="1" dirty="0">
                  <a:solidFill>
                    <a:sysClr val="windowText" lastClr="000000"/>
                  </a:solidFill>
                  <a:ea typeface="Times New Roman" panose="02020603050405020304" pitchFamily="18" charset="0"/>
                </a:rPr>
                <a:t>Curriculum-Assessment-Instruction Triad (CIA; Pellegrino, 2010) and the Assessment Triangle (Pellegrino, Chudowsky, &amp; Glaser, 2001).</a:t>
              </a:r>
            </a:p>
          </p:txBody>
        </p:sp>
      </p:grpSp>
      <p:grpSp>
        <p:nvGrpSpPr>
          <p:cNvPr id="22" name="Group 21">
            <a:extLst>
              <a:ext uri="{FF2B5EF4-FFF2-40B4-BE49-F238E27FC236}">
                <a16:creationId xmlns:a16="http://schemas.microsoft.com/office/drawing/2014/main" id="{15F58F64-DC38-19DD-977D-13BA7AF49EEF}"/>
              </a:ext>
            </a:extLst>
          </p:cNvPr>
          <p:cNvGrpSpPr/>
          <p:nvPr/>
        </p:nvGrpSpPr>
        <p:grpSpPr>
          <a:xfrm>
            <a:off x="131101" y="4380671"/>
            <a:ext cx="3999500" cy="2053006"/>
            <a:chOff x="280005" y="4540629"/>
            <a:chExt cx="3999500" cy="2053006"/>
          </a:xfrm>
        </p:grpSpPr>
        <p:sp>
          <p:nvSpPr>
            <p:cNvPr id="16" name="Oval 15">
              <a:extLst>
                <a:ext uri="{FF2B5EF4-FFF2-40B4-BE49-F238E27FC236}">
                  <a16:creationId xmlns:a16="http://schemas.microsoft.com/office/drawing/2014/main" id="{CBD810B5-289C-98B0-8EA7-E80D0EC974E2}"/>
                </a:ext>
              </a:extLst>
            </p:cNvPr>
            <p:cNvSpPr>
              <a:spLocks noChangeAspect="1"/>
            </p:cNvSpPr>
            <p:nvPr/>
          </p:nvSpPr>
          <p:spPr>
            <a:xfrm>
              <a:off x="280005" y="4540629"/>
              <a:ext cx="3999500" cy="2053006"/>
            </a:xfrm>
            <a:prstGeom prst="ellipse">
              <a:avLst/>
            </a:prstGeom>
            <a:solidFill>
              <a:srgbClr val="E4C9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ysClr val="windowText" lastClr="000000"/>
                </a:solidFill>
                <a:ea typeface="Times New Roman" panose="02020603050405020304" pitchFamily="18" charset="0"/>
              </a:endParaRPr>
            </a:p>
          </p:txBody>
        </p:sp>
        <p:sp>
          <p:nvSpPr>
            <p:cNvPr id="21" name="TextBox 20">
              <a:extLst>
                <a:ext uri="{FF2B5EF4-FFF2-40B4-BE49-F238E27FC236}">
                  <a16:creationId xmlns:a16="http://schemas.microsoft.com/office/drawing/2014/main" id="{F5E3D300-4C4C-F533-8718-4D3035AE1B53}"/>
                </a:ext>
              </a:extLst>
            </p:cNvPr>
            <p:cNvSpPr txBox="1"/>
            <p:nvPr/>
          </p:nvSpPr>
          <p:spPr>
            <a:xfrm>
              <a:off x="447405" y="4828468"/>
              <a:ext cx="3664700" cy="1477328"/>
            </a:xfrm>
            <a:prstGeom prst="rect">
              <a:avLst/>
            </a:prstGeom>
            <a:noFill/>
          </p:spPr>
          <p:txBody>
            <a:bodyPr wrap="square">
              <a:spAutoFit/>
            </a:bodyPr>
            <a:lstStyle/>
            <a:p>
              <a:pPr algn="ctr"/>
              <a:r>
                <a:rPr lang="en-US" sz="1800" b="1" dirty="0">
                  <a:solidFill>
                    <a:sysClr val="windowText" lastClr="000000"/>
                  </a:solidFill>
                  <a:ea typeface="Times New Roman" panose="02020603050405020304" pitchFamily="18" charset="0"/>
                </a:rPr>
                <a:t>These representations</a:t>
              </a:r>
            </a:p>
            <a:p>
              <a:pPr algn="ctr"/>
              <a:r>
                <a:rPr lang="en-US" sz="1800" b="1" dirty="0">
                  <a:solidFill>
                    <a:sysClr val="windowText" lastClr="000000"/>
                  </a:solidFill>
                  <a:ea typeface="Times New Roman" panose="02020603050405020304" pitchFamily="18" charset="0"/>
                </a:rPr>
                <a:t>guide SIPS partners’ assessment and curriculum design decisions within the frameworks described</a:t>
              </a:r>
              <a:br>
                <a:rPr lang="en-US" sz="1800" b="1" dirty="0">
                  <a:solidFill>
                    <a:sysClr val="windowText" lastClr="000000"/>
                  </a:solidFill>
                  <a:ea typeface="Times New Roman" panose="02020603050405020304" pitchFamily="18" charset="0"/>
                </a:rPr>
              </a:br>
              <a:r>
                <a:rPr lang="en-US" sz="1800" b="1" dirty="0">
                  <a:solidFill>
                    <a:sysClr val="windowText" lastClr="000000"/>
                  </a:solidFill>
                  <a:ea typeface="Times New Roman" panose="02020603050405020304" pitchFamily="18" charset="0"/>
                </a:rPr>
                <a:t>on the next page.</a:t>
              </a:r>
            </a:p>
          </p:txBody>
        </p:sp>
      </p:grpSp>
      <p:pic>
        <p:nvPicPr>
          <p:cNvPr id="23" name="Picture 22">
            <a:extLst>
              <a:ext uri="{FF2B5EF4-FFF2-40B4-BE49-F238E27FC236}">
                <a16:creationId xmlns:a16="http://schemas.microsoft.com/office/drawing/2014/main" id="{CE0AACF4-C923-C9D8-D20F-6099D83A3155}"/>
              </a:ext>
            </a:extLst>
          </p:cNvPr>
          <p:cNvPicPr>
            <a:picLocks noChangeAspect="1"/>
          </p:cNvPicPr>
          <p:nvPr/>
        </p:nvPicPr>
        <p:blipFill>
          <a:blip r:embed="rId4"/>
          <a:stretch>
            <a:fillRect/>
          </a:stretch>
        </p:blipFill>
        <p:spPr>
          <a:xfrm>
            <a:off x="10591790" y="5377754"/>
            <a:ext cx="1239264" cy="1215881"/>
          </a:xfrm>
          <a:prstGeom prst="rect">
            <a:avLst/>
          </a:prstGeom>
        </p:spPr>
      </p:pic>
    </p:spTree>
    <p:extLst>
      <p:ext uri="{BB962C8B-B14F-4D97-AF65-F5344CB8AC3E}">
        <p14:creationId xmlns:p14="http://schemas.microsoft.com/office/powerpoint/2010/main" val="2228441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53">
            <a:extLst>
              <a:ext uri="{FF2B5EF4-FFF2-40B4-BE49-F238E27FC236}">
                <a16:creationId xmlns:a16="http://schemas.microsoft.com/office/drawing/2014/main" id="{A3DDDF44-93E8-9F4D-9A4C-BEF774293E17}"/>
              </a:ext>
            </a:extLst>
          </p:cNvPr>
          <p:cNvSpPr txBox="1"/>
          <p:nvPr/>
        </p:nvSpPr>
        <p:spPr>
          <a:xfrm>
            <a:off x="6507475" y="2063016"/>
            <a:ext cx="5412695" cy="2862322"/>
          </a:xfrm>
          <a:prstGeom prst="rect">
            <a:avLst/>
          </a:prstGeom>
          <a:noFill/>
        </p:spPr>
        <p:txBody>
          <a:bodyPr wrap="square" numCol="1">
            <a:spAutoFit/>
          </a:bodyPr>
          <a:lstStyle>
            <a:defPPr>
              <a:defRPr lang="en-US"/>
            </a:defPPr>
            <a:lvl1pPr indent="0">
              <a:buFont typeface="Arial" panose="020B0604020202020204" pitchFamily="34" charset="0"/>
              <a:buNone/>
              <a:defRPr>
                <a:ea typeface="Times New Roman" panose="02020603050405020304" pitchFamily="18" charset="0"/>
              </a:defRPr>
            </a:lvl1pPr>
          </a:lstStyle>
          <a:p>
            <a:r>
              <a:rPr lang="en-US" dirty="0"/>
              <a:t>SIPS uses an iterative, five-phase PAD approach to assessment design that aligns closely with UbD and to the three-dimensional Next Generation Science Standards derived from the NRC Framework for K-12 Science Education. This disciplined approach draws from evidence-centered design (ECD; Mislevy &amp; Haertel, 2006), a comprehensive approach for assessment design and validation that emphasizes the evidentiary base for specifying coherent, logical relationships among:</a:t>
            </a:r>
          </a:p>
        </p:txBody>
      </p:sp>
      <p:sp>
        <p:nvSpPr>
          <p:cNvPr id="55" name="TextBox 54">
            <a:extLst>
              <a:ext uri="{FF2B5EF4-FFF2-40B4-BE49-F238E27FC236}">
                <a16:creationId xmlns:a16="http://schemas.microsoft.com/office/drawing/2014/main" id="{821CB831-6B97-B1D4-DDF0-F5DD37140BA0}"/>
              </a:ext>
            </a:extLst>
          </p:cNvPr>
          <p:cNvSpPr txBox="1"/>
          <p:nvPr/>
        </p:nvSpPr>
        <p:spPr>
          <a:xfrm>
            <a:off x="226221" y="2063016"/>
            <a:ext cx="5458305" cy="2585323"/>
          </a:xfrm>
          <a:prstGeom prst="rect">
            <a:avLst/>
          </a:prstGeom>
          <a:noFill/>
        </p:spPr>
        <p:txBody>
          <a:bodyPr wrap="square" numCol="1">
            <a:spAutoFit/>
          </a:bodyPr>
          <a:lstStyle/>
          <a:p>
            <a:pPr marL="0" indent="0">
              <a:buFont typeface="Arial" panose="020B0604020202020204" pitchFamily="34" charset="0"/>
              <a:buNone/>
            </a:pPr>
            <a:r>
              <a:rPr lang="en-US" dirty="0">
                <a:ea typeface="Times New Roman" panose="02020603050405020304" pitchFamily="18" charset="0"/>
              </a:rPr>
              <a:t>SIPS uses the well-known, three-stage UbD approach to curriculum design (McTighe &amp; Wiggins, 1998) which leverages “backwards planning”: begin with desired results and work backwards to determine the assessment evidence and learning plan necessary to attain those goals. UbD thus provides a deliberate plan for instruction that leads to predetermined goals for what students should know and be able to do at the completion of a unit. The three design stages consider:</a:t>
            </a:r>
          </a:p>
        </p:txBody>
      </p:sp>
      <p:sp>
        <p:nvSpPr>
          <p:cNvPr id="60" name="Rectangle 59">
            <a:extLst>
              <a:ext uri="{FF2B5EF4-FFF2-40B4-BE49-F238E27FC236}">
                <a16:creationId xmlns:a16="http://schemas.microsoft.com/office/drawing/2014/main" id="{1828D8C6-2F80-ED58-E632-C1A82E3EAFF8}"/>
              </a:ext>
            </a:extLst>
          </p:cNvPr>
          <p:cNvSpPr/>
          <p:nvPr/>
        </p:nvSpPr>
        <p:spPr>
          <a:xfrm>
            <a:off x="840784" y="1575428"/>
            <a:ext cx="4846320" cy="365760"/>
          </a:xfrm>
          <a:prstGeom prst="rect">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Arrow: Chevron 60">
            <a:extLst>
              <a:ext uri="{FF2B5EF4-FFF2-40B4-BE49-F238E27FC236}">
                <a16:creationId xmlns:a16="http://schemas.microsoft.com/office/drawing/2014/main" id="{20AE93B2-DFF5-8182-99BF-244AD33EF6C1}"/>
              </a:ext>
            </a:extLst>
          </p:cNvPr>
          <p:cNvSpPr/>
          <p:nvPr/>
        </p:nvSpPr>
        <p:spPr>
          <a:xfrm>
            <a:off x="486032" y="1574678"/>
            <a:ext cx="274320" cy="365760"/>
          </a:xfrm>
          <a:prstGeom prst="chevron">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2" name="Arrow: Chevron 61">
            <a:extLst>
              <a:ext uri="{FF2B5EF4-FFF2-40B4-BE49-F238E27FC236}">
                <a16:creationId xmlns:a16="http://schemas.microsoft.com/office/drawing/2014/main" id="{B710B30D-AE5D-57D9-C300-BDDC1723A736}"/>
              </a:ext>
            </a:extLst>
          </p:cNvPr>
          <p:cNvSpPr/>
          <p:nvPr/>
        </p:nvSpPr>
        <p:spPr>
          <a:xfrm>
            <a:off x="271831" y="1574678"/>
            <a:ext cx="274320" cy="365760"/>
          </a:xfrm>
          <a:prstGeom prst="chevron">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6" name="Arrow: Chevron 75">
            <a:extLst>
              <a:ext uri="{FF2B5EF4-FFF2-40B4-BE49-F238E27FC236}">
                <a16:creationId xmlns:a16="http://schemas.microsoft.com/office/drawing/2014/main" id="{D8C4DD49-6238-4170-092F-87A8789509E6}"/>
              </a:ext>
            </a:extLst>
          </p:cNvPr>
          <p:cNvSpPr/>
          <p:nvPr/>
        </p:nvSpPr>
        <p:spPr>
          <a:xfrm>
            <a:off x="701949" y="1574678"/>
            <a:ext cx="274320" cy="365760"/>
          </a:xfrm>
          <a:prstGeom prst="chevron">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1" name="Rectangle 80">
            <a:extLst>
              <a:ext uri="{FF2B5EF4-FFF2-40B4-BE49-F238E27FC236}">
                <a16:creationId xmlns:a16="http://schemas.microsoft.com/office/drawing/2014/main" id="{126C8EC7-63C0-F583-782E-770AA91E04DE}"/>
              </a:ext>
            </a:extLst>
          </p:cNvPr>
          <p:cNvSpPr/>
          <p:nvPr/>
        </p:nvSpPr>
        <p:spPr>
          <a:xfrm>
            <a:off x="871953" y="1533205"/>
            <a:ext cx="5314953" cy="461665"/>
          </a:xfrm>
          <a:prstGeom prst="rect">
            <a:avLst/>
          </a:prstGeom>
          <a:noFill/>
          <a:ln>
            <a:noFill/>
          </a:ln>
        </p:spPr>
        <p:txBody>
          <a:bodyPr wrap="square" lIns="91440" tIns="45720" rIns="91440" bIns="45720">
            <a:spAutoFit/>
          </a:bodyPr>
          <a:lstStyle/>
          <a:p>
            <a:r>
              <a:rPr lang="en-US" sz="2400" dirty="0">
                <a:ln w="0"/>
                <a:solidFill>
                  <a:schemeClr val="bg1"/>
                </a:solidFill>
              </a:rPr>
              <a:t>Understanding by Design (UbD)</a:t>
            </a:r>
          </a:p>
        </p:txBody>
      </p:sp>
      <p:pic>
        <p:nvPicPr>
          <p:cNvPr id="85" name="Graphic 84" descr="Bullseye outline">
            <a:extLst>
              <a:ext uri="{FF2B5EF4-FFF2-40B4-BE49-F238E27FC236}">
                <a16:creationId xmlns:a16="http://schemas.microsoft.com/office/drawing/2014/main" id="{8156A918-C453-4D06-74E2-85182F5C659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1873" y="4764646"/>
            <a:ext cx="708792" cy="708792"/>
          </a:xfrm>
          <a:prstGeom prst="rect">
            <a:avLst/>
          </a:prstGeom>
        </p:spPr>
      </p:pic>
      <p:sp>
        <p:nvSpPr>
          <p:cNvPr id="86" name="TextBox 85">
            <a:extLst>
              <a:ext uri="{FF2B5EF4-FFF2-40B4-BE49-F238E27FC236}">
                <a16:creationId xmlns:a16="http://schemas.microsoft.com/office/drawing/2014/main" id="{08A15D88-66D8-0D49-4A7B-766676ED5847}"/>
              </a:ext>
            </a:extLst>
          </p:cNvPr>
          <p:cNvSpPr txBox="1"/>
          <p:nvPr/>
        </p:nvSpPr>
        <p:spPr>
          <a:xfrm>
            <a:off x="64699" y="5457156"/>
            <a:ext cx="1828800" cy="830997"/>
          </a:xfrm>
          <a:prstGeom prst="rect">
            <a:avLst/>
          </a:prstGeom>
          <a:noFill/>
        </p:spPr>
        <p:txBody>
          <a:bodyPr wrap="square">
            <a:spAutoFit/>
          </a:bodyPr>
          <a:lstStyle/>
          <a:p>
            <a:pPr algn="ctr"/>
            <a:r>
              <a:rPr lang="en-US" sz="1200" dirty="0"/>
              <a:t>learning goals to be targeted (i.e., the knowledge and skills students should acquire</a:t>
            </a:r>
          </a:p>
        </p:txBody>
      </p:sp>
      <p:sp>
        <p:nvSpPr>
          <p:cNvPr id="87" name="TextBox 86">
            <a:extLst>
              <a:ext uri="{FF2B5EF4-FFF2-40B4-BE49-F238E27FC236}">
                <a16:creationId xmlns:a16="http://schemas.microsoft.com/office/drawing/2014/main" id="{0C9473B9-38B9-84C8-C79D-D92CAC19A8E4}"/>
              </a:ext>
            </a:extLst>
          </p:cNvPr>
          <p:cNvSpPr txBox="1"/>
          <p:nvPr/>
        </p:nvSpPr>
        <p:spPr>
          <a:xfrm>
            <a:off x="1901258" y="5457156"/>
            <a:ext cx="1828800" cy="1015663"/>
          </a:xfrm>
          <a:prstGeom prst="rect">
            <a:avLst/>
          </a:prstGeom>
          <a:noFill/>
        </p:spPr>
        <p:txBody>
          <a:bodyPr wrap="square">
            <a:spAutoFit/>
          </a:bodyPr>
          <a:lstStyle/>
          <a:p>
            <a:pPr algn="ctr"/>
            <a:r>
              <a:rPr lang="en-US" sz="1200" dirty="0"/>
              <a:t>criteria and evidence that will be used to interpret student performance of the targeted learning goals</a:t>
            </a:r>
          </a:p>
        </p:txBody>
      </p:sp>
      <p:pic>
        <p:nvPicPr>
          <p:cNvPr id="88" name="Graphic 87" descr="Magnifying glass outline">
            <a:extLst>
              <a:ext uri="{FF2B5EF4-FFF2-40B4-BE49-F238E27FC236}">
                <a16:creationId xmlns:a16="http://schemas.microsoft.com/office/drawing/2014/main" id="{49515162-E542-B13A-8382-1A50E56578E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76667" y="4748364"/>
            <a:ext cx="708792" cy="708792"/>
          </a:xfrm>
          <a:prstGeom prst="rect">
            <a:avLst/>
          </a:prstGeom>
        </p:spPr>
      </p:pic>
      <p:sp>
        <p:nvSpPr>
          <p:cNvPr id="89" name="TextBox 88">
            <a:extLst>
              <a:ext uri="{FF2B5EF4-FFF2-40B4-BE49-F238E27FC236}">
                <a16:creationId xmlns:a16="http://schemas.microsoft.com/office/drawing/2014/main" id="{F4C20D65-7CE3-8A6E-8B9B-F63EDA420971}"/>
              </a:ext>
            </a:extLst>
          </p:cNvPr>
          <p:cNvSpPr txBox="1"/>
          <p:nvPr/>
        </p:nvSpPr>
        <p:spPr>
          <a:xfrm>
            <a:off x="3771457" y="5457156"/>
            <a:ext cx="1828800" cy="646331"/>
          </a:xfrm>
          <a:prstGeom prst="rect">
            <a:avLst/>
          </a:prstGeom>
          <a:noFill/>
        </p:spPr>
        <p:txBody>
          <a:bodyPr wrap="square">
            <a:spAutoFit/>
          </a:bodyPr>
          <a:lstStyle/>
          <a:p>
            <a:pPr algn="ctr"/>
            <a:r>
              <a:rPr lang="en-US" sz="1200" dirty="0"/>
              <a:t>experiences, lessons, and activities that will best support student learning</a:t>
            </a:r>
          </a:p>
        </p:txBody>
      </p:sp>
      <p:pic>
        <p:nvPicPr>
          <p:cNvPr id="90" name="Graphic 89" descr="Blueprint outline">
            <a:extLst>
              <a:ext uri="{FF2B5EF4-FFF2-40B4-BE49-F238E27FC236}">
                <a16:creationId xmlns:a16="http://schemas.microsoft.com/office/drawing/2014/main" id="{1F6C315C-E46E-DE00-A1CF-77E0EC7FEF5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31461" y="4804410"/>
            <a:ext cx="708792" cy="708792"/>
          </a:xfrm>
          <a:prstGeom prst="rect">
            <a:avLst/>
          </a:prstGeom>
        </p:spPr>
      </p:pic>
      <p:sp>
        <p:nvSpPr>
          <p:cNvPr id="5" name="Rectangle 4">
            <a:extLst>
              <a:ext uri="{FF2B5EF4-FFF2-40B4-BE49-F238E27FC236}">
                <a16:creationId xmlns:a16="http://schemas.microsoft.com/office/drawing/2014/main" id="{801045A7-5DE2-E372-BCF3-DEB7B5832ED1}"/>
              </a:ext>
            </a:extLst>
          </p:cNvPr>
          <p:cNvSpPr/>
          <p:nvPr/>
        </p:nvSpPr>
        <p:spPr>
          <a:xfrm>
            <a:off x="7062053" y="1574678"/>
            <a:ext cx="4846320" cy="365760"/>
          </a:xfrm>
          <a:prstGeom prst="rect">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Chevron 5">
            <a:extLst>
              <a:ext uri="{FF2B5EF4-FFF2-40B4-BE49-F238E27FC236}">
                <a16:creationId xmlns:a16="http://schemas.microsoft.com/office/drawing/2014/main" id="{1EC1015C-D201-D644-B3E8-AEE4D15348E7}"/>
              </a:ext>
            </a:extLst>
          </p:cNvPr>
          <p:cNvSpPr/>
          <p:nvPr/>
        </p:nvSpPr>
        <p:spPr>
          <a:xfrm>
            <a:off x="6707301" y="1573928"/>
            <a:ext cx="274320" cy="365760"/>
          </a:xfrm>
          <a:prstGeom prst="chevron">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Arrow: Chevron 6">
            <a:extLst>
              <a:ext uri="{FF2B5EF4-FFF2-40B4-BE49-F238E27FC236}">
                <a16:creationId xmlns:a16="http://schemas.microsoft.com/office/drawing/2014/main" id="{2C31D689-9841-8CA9-5E75-F38B1A0C5C1D}"/>
              </a:ext>
            </a:extLst>
          </p:cNvPr>
          <p:cNvSpPr/>
          <p:nvPr/>
        </p:nvSpPr>
        <p:spPr>
          <a:xfrm>
            <a:off x="6493100" y="1573928"/>
            <a:ext cx="274320" cy="365760"/>
          </a:xfrm>
          <a:prstGeom prst="chevron">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Arrow: Chevron 7">
            <a:extLst>
              <a:ext uri="{FF2B5EF4-FFF2-40B4-BE49-F238E27FC236}">
                <a16:creationId xmlns:a16="http://schemas.microsoft.com/office/drawing/2014/main" id="{1BF1A6E4-ABE9-5E6A-5103-7B799F34A2BB}"/>
              </a:ext>
            </a:extLst>
          </p:cNvPr>
          <p:cNvSpPr/>
          <p:nvPr/>
        </p:nvSpPr>
        <p:spPr>
          <a:xfrm>
            <a:off x="6923218" y="1573928"/>
            <a:ext cx="274320" cy="365760"/>
          </a:xfrm>
          <a:prstGeom prst="chevron">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6" name="Rectangle 55">
            <a:extLst>
              <a:ext uri="{FF2B5EF4-FFF2-40B4-BE49-F238E27FC236}">
                <a16:creationId xmlns:a16="http://schemas.microsoft.com/office/drawing/2014/main" id="{C80FDC36-C697-F788-9DD1-A25E77B8C66B}"/>
              </a:ext>
            </a:extLst>
          </p:cNvPr>
          <p:cNvSpPr/>
          <p:nvPr/>
        </p:nvSpPr>
        <p:spPr>
          <a:xfrm>
            <a:off x="7060378" y="1525975"/>
            <a:ext cx="4776999" cy="461665"/>
          </a:xfrm>
          <a:prstGeom prst="rect">
            <a:avLst/>
          </a:prstGeom>
          <a:noFill/>
          <a:ln>
            <a:noFill/>
          </a:ln>
        </p:spPr>
        <p:txBody>
          <a:bodyPr wrap="square" lIns="91440" tIns="45720" rIns="91440" bIns="45720">
            <a:spAutoFit/>
          </a:bodyPr>
          <a:lstStyle/>
          <a:p>
            <a:r>
              <a:rPr lang="en-US" sz="2400" cap="none" spc="0" dirty="0">
                <a:ln w="0"/>
                <a:solidFill>
                  <a:schemeClr val="bg1"/>
                </a:solidFill>
              </a:rPr>
              <a:t>Principled Assessment Design (PAD)</a:t>
            </a:r>
          </a:p>
        </p:txBody>
      </p:sp>
      <p:pic>
        <p:nvPicPr>
          <p:cNvPr id="12" name="Graphic 11" descr="Bullseye outline">
            <a:extLst>
              <a:ext uri="{FF2B5EF4-FFF2-40B4-BE49-F238E27FC236}">
                <a16:creationId xmlns:a16="http://schemas.microsoft.com/office/drawing/2014/main" id="{32810A64-8E35-0D98-4D2F-E7984B9925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13807" y="4764646"/>
            <a:ext cx="708792" cy="708792"/>
          </a:xfrm>
          <a:prstGeom prst="rect">
            <a:avLst/>
          </a:prstGeom>
        </p:spPr>
      </p:pic>
      <p:sp>
        <p:nvSpPr>
          <p:cNvPr id="13" name="TextBox 12">
            <a:extLst>
              <a:ext uri="{FF2B5EF4-FFF2-40B4-BE49-F238E27FC236}">
                <a16:creationId xmlns:a16="http://schemas.microsoft.com/office/drawing/2014/main" id="{C833F362-664D-71EC-2888-E33800F3D179}"/>
              </a:ext>
            </a:extLst>
          </p:cNvPr>
          <p:cNvSpPr txBox="1"/>
          <p:nvPr/>
        </p:nvSpPr>
        <p:spPr>
          <a:xfrm>
            <a:off x="6556633" y="5457156"/>
            <a:ext cx="1828800" cy="830997"/>
          </a:xfrm>
          <a:prstGeom prst="rect">
            <a:avLst/>
          </a:prstGeom>
          <a:noFill/>
        </p:spPr>
        <p:txBody>
          <a:bodyPr wrap="square">
            <a:spAutoFit/>
          </a:bodyPr>
          <a:lstStyle/>
          <a:p>
            <a:pPr algn="ctr"/>
            <a:r>
              <a:rPr lang="en-US" sz="1200" dirty="0"/>
              <a:t>learning goals to be measured (i.e., the claims articulating what students know and can do) </a:t>
            </a:r>
          </a:p>
        </p:txBody>
      </p:sp>
      <p:sp>
        <p:nvSpPr>
          <p:cNvPr id="14" name="TextBox 13">
            <a:extLst>
              <a:ext uri="{FF2B5EF4-FFF2-40B4-BE49-F238E27FC236}">
                <a16:creationId xmlns:a16="http://schemas.microsoft.com/office/drawing/2014/main" id="{3687835D-6900-8124-DEEE-1D33FEAEDA37}"/>
              </a:ext>
            </a:extLst>
          </p:cNvPr>
          <p:cNvSpPr txBox="1"/>
          <p:nvPr/>
        </p:nvSpPr>
        <p:spPr>
          <a:xfrm>
            <a:off x="8393192" y="5457156"/>
            <a:ext cx="1828800" cy="1015663"/>
          </a:xfrm>
          <a:prstGeom prst="rect">
            <a:avLst/>
          </a:prstGeom>
          <a:noFill/>
        </p:spPr>
        <p:txBody>
          <a:bodyPr wrap="square">
            <a:spAutoFit/>
          </a:bodyPr>
          <a:lstStyle/>
          <a:p>
            <a:pPr algn="ctr"/>
            <a:r>
              <a:rPr lang="en-US" sz="1200" dirty="0"/>
              <a:t>evidence in the form of observations, behaviors, or performances that should reveal the targeted learning goals</a:t>
            </a:r>
          </a:p>
        </p:txBody>
      </p:sp>
      <p:pic>
        <p:nvPicPr>
          <p:cNvPr id="15" name="Graphic 14" descr="Magnifying glass outline">
            <a:extLst>
              <a:ext uri="{FF2B5EF4-FFF2-40B4-BE49-F238E27FC236}">
                <a16:creationId xmlns:a16="http://schemas.microsoft.com/office/drawing/2014/main" id="{08D1C611-33EB-D2B5-12DF-08F0BD31F9A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968601" y="4748364"/>
            <a:ext cx="708792" cy="708792"/>
          </a:xfrm>
          <a:prstGeom prst="rect">
            <a:avLst/>
          </a:prstGeom>
        </p:spPr>
      </p:pic>
      <p:sp>
        <p:nvSpPr>
          <p:cNvPr id="16" name="TextBox 15">
            <a:extLst>
              <a:ext uri="{FF2B5EF4-FFF2-40B4-BE49-F238E27FC236}">
                <a16:creationId xmlns:a16="http://schemas.microsoft.com/office/drawing/2014/main" id="{D1490EF7-3A08-CC18-3202-3C866007699D}"/>
              </a:ext>
            </a:extLst>
          </p:cNvPr>
          <p:cNvSpPr txBox="1"/>
          <p:nvPr/>
        </p:nvSpPr>
        <p:spPr>
          <a:xfrm>
            <a:off x="10263391" y="5457156"/>
            <a:ext cx="1828800" cy="830997"/>
          </a:xfrm>
          <a:prstGeom prst="rect">
            <a:avLst/>
          </a:prstGeom>
          <a:noFill/>
        </p:spPr>
        <p:txBody>
          <a:bodyPr wrap="square">
            <a:spAutoFit/>
          </a:bodyPr>
          <a:lstStyle/>
          <a:p>
            <a:pPr algn="ctr"/>
            <a:r>
              <a:rPr lang="en-US" sz="1200" dirty="0"/>
              <a:t>features of tasks or situations that should </a:t>
            </a:r>
          </a:p>
          <a:p>
            <a:pPr algn="ctr"/>
            <a:r>
              <a:rPr lang="en-US" sz="1200" dirty="0"/>
              <a:t>elicit those behaviors </a:t>
            </a:r>
          </a:p>
          <a:p>
            <a:pPr algn="ctr"/>
            <a:r>
              <a:rPr lang="en-US" sz="1200" dirty="0"/>
              <a:t>or performances</a:t>
            </a:r>
          </a:p>
        </p:txBody>
      </p:sp>
      <p:pic>
        <p:nvPicPr>
          <p:cNvPr id="17" name="Graphic 16" descr="Blueprint outline">
            <a:extLst>
              <a:ext uri="{FF2B5EF4-FFF2-40B4-BE49-F238E27FC236}">
                <a16:creationId xmlns:a16="http://schemas.microsoft.com/office/drawing/2014/main" id="{0C1DAB1C-3B08-6C27-0B6F-6A5A2FB6F7C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823395" y="4804410"/>
            <a:ext cx="708792" cy="708792"/>
          </a:xfrm>
          <a:prstGeom prst="rect">
            <a:avLst/>
          </a:prstGeom>
        </p:spPr>
      </p:pic>
      <p:pic>
        <p:nvPicPr>
          <p:cNvPr id="10" name="Picture 9">
            <a:extLst>
              <a:ext uri="{FF2B5EF4-FFF2-40B4-BE49-F238E27FC236}">
                <a16:creationId xmlns:a16="http://schemas.microsoft.com/office/drawing/2014/main" id="{27B447C1-F8FE-D18F-4434-2340F47464B7}"/>
              </a:ext>
            </a:extLst>
          </p:cNvPr>
          <p:cNvPicPr>
            <a:picLocks noChangeAspect="1"/>
          </p:cNvPicPr>
          <p:nvPr/>
        </p:nvPicPr>
        <p:blipFill>
          <a:blip r:embed="rId9"/>
          <a:stretch>
            <a:fillRect/>
          </a:stretch>
        </p:blipFill>
        <p:spPr>
          <a:xfrm>
            <a:off x="126757" y="354381"/>
            <a:ext cx="838788" cy="822960"/>
          </a:xfrm>
          <a:prstGeom prst="rect">
            <a:avLst/>
          </a:prstGeom>
        </p:spPr>
      </p:pic>
      <p:sp>
        <p:nvSpPr>
          <p:cNvPr id="18" name="Arrow: Chevron 17">
            <a:extLst>
              <a:ext uri="{FF2B5EF4-FFF2-40B4-BE49-F238E27FC236}">
                <a16:creationId xmlns:a16="http://schemas.microsoft.com/office/drawing/2014/main" id="{ECE72E4F-87C8-BB49-7D9F-3EEFDC8F2573}"/>
              </a:ext>
            </a:extLst>
          </p:cNvPr>
          <p:cNvSpPr/>
          <p:nvPr/>
        </p:nvSpPr>
        <p:spPr>
          <a:xfrm>
            <a:off x="752167" y="256643"/>
            <a:ext cx="578497" cy="1014984"/>
          </a:xfrm>
          <a:prstGeom prst="chevron">
            <a:avLst/>
          </a:prstGeom>
          <a:solidFill>
            <a:srgbClr val="89F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TextBox 10">
            <a:extLst>
              <a:ext uri="{FF2B5EF4-FFF2-40B4-BE49-F238E27FC236}">
                <a16:creationId xmlns:a16="http://schemas.microsoft.com/office/drawing/2014/main" id="{6F4EAB3E-6529-905C-DA1D-C366BF154460}"/>
              </a:ext>
            </a:extLst>
          </p:cNvPr>
          <p:cNvSpPr txBox="1"/>
          <p:nvPr/>
        </p:nvSpPr>
        <p:spPr>
          <a:xfrm>
            <a:off x="1026488" y="256304"/>
            <a:ext cx="11165511" cy="1015663"/>
          </a:xfrm>
          <a:prstGeom prst="rect">
            <a:avLst/>
          </a:prstGeom>
          <a:solidFill>
            <a:srgbClr val="89FF89"/>
          </a:solidFill>
          <a:ln>
            <a:noFill/>
          </a:ln>
        </p:spPr>
        <p:txBody>
          <a:bodyPr wrap="square" lIns="182880">
            <a:spAutoFit/>
          </a:bodyPr>
          <a:lstStyle/>
          <a:p>
            <a:pPr marL="0" indent="0">
              <a:buFont typeface="Arial" panose="020B0604020202020204" pitchFamily="34" charset="0"/>
              <a:buNone/>
            </a:pPr>
            <a:r>
              <a:rPr lang="en-US" sz="2000" b="1" dirty="0">
                <a:ea typeface="Times New Roman" panose="02020603050405020304" pitchFamily="18" charset="0"/>
              </a:rPr>
              <a:t>SIPS uses design approaches to ensure that curricula and all assessments within an assessment system are fundamentally aligned because they are based upon the same unpacking of the standards and the same definitions of performance and criteria.</a:t>
            </a:r>
          </a:p>
        </p:txBody>
      </p:sp>
    </p:spTree>
    <p:extLst>
      <p:ext uri="{BB962C8B-B14F-4D97-AF65-F5344CB8AC3E}">
        <p14:creationId xmlns:p14="http://schemas.microsoft.com/office/powerpoint/2010/main" val="4259000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FD7C139F-FDB5-5604-1918-57CE9680704C}"/>
              </a:ext>
            </a:extLst>
          </p:cNvPr>
          <p:cNvSpPr txBox="1"/>
          <p:nvPr/>
        </p:nvSpPr>
        <p:spPr>
          <a:xfrm>
            <a:off x="1812866" y="310008"/>
            <a:ext cx="9566333" cy="1754326"/>
          </a:xfrm>
          <a:prstGeom prst="rect">
            <a:avLst/>
          </a:prstGeom>
          <a:noFill/>
        </p:spPr>
        <p:txBody>
          <a:bodyPr wrap="square" rtlCol="0">
            <a:spAutoFit/>
          </a:bodyPr>
          <a:lstStyle/>
          <a:p>
            <a:pPr algn="ctr"/>
            <a:r>
              <a:rPr lang="en-US" dirty="0">
                <a:ea typeface="Times New Roman" panose="02020603050405020304" pitchFamily="18" charset="0"/>
              </a:rPr>
              <a:t>SIPS engaged state and local educators from all </a:t>
            </a:r>
            <a:r>
              <a:rPr lang="en-US" b="1" dirty="0">
                <a:ea typeface="Times New Roman" panose="02020603050405020304" pitchFamily="18" charset="0"/>
              </a:rPr>
              <a:t>6</a:t>
            </a:r>
            <a:r>
              <a:rPr lang="en-US" dirty="0">
                <a:ea typeface="Times New Roman" panose="02020603050405020304" pitchFamily="18" charset="0"/>
              </a:rPr>
              <a:t> partner states in the application of PAD and UbD to</a:t>
            </a:r>
          </a:p>
          <a:p>
            <a:pPr algn="ctr"/>
            <a:r>
              <a:rPr lang="en-US" dirty="0">
                <a:ea typeface="Times New Roman" panose="02020603050405020304" pitchFamily="18" charset="0"/>
              </a:rPr>
              <a:t>identify meaningful </a:t>
            </a:r>
            <a:r>
              <a:rPr lang="en-US" b="1" dirty="0">
                <a:ea typeface="Times New Roman" panose="02020603050405020304" pitchFamily="18" charset="0"/>
              </a:rPr>
              <a:t>bundles of Next Generation Science Standards (NGSS) performance expectation for grades 5 and 8</a:t>
            </a:r>
            <a:r>
              <a:rPr lang="en-US" dirty="0">
                <a:ea typeface="Times New Roman" panose="02020603050405020304" pitchFamily="18" charset="0"/>
              </a:rPr>
              <a:t>, and create</a:t>
            </a:r>
            <a:br>
              <a:rPr lang="en-US" dirty="0">
                <a:ea typeface="Times New Roman" panose="02020603050405020304" pitchFamily="18" charset="0"/>
              </a:rPr>
            </a:br>
            <a:r>
              <a:rPr lang="en-US" b="1" dirty="0">
                <a:solidFill>
                  <a:sysClr val="windowText" lastClr="000000"/>
                </a:solidFill>
                <a:ea typeface="Times New Roman" panose="02020603050405020304" pitchFamily="18" charset="0"/>
              </a:rPr>
              <a:t>4 UbD curriculum maps (i.e., units) to cover those expectations.</a:t>
            </a:r>
            <a:br>
              <a:rPr lang="en-US" b="1" dirty="0">
                <a:solidFill>
                  <a:sysClr val="windowText" lastClr="000000"/>
                </a:solidFill>
                <a:ea typeface="Times New Roman" panose="02020603050405020304" pitchFamily="18" charset="0"/>
              </a:rPr>
            </a:br>
            <a:r>
              <a:rPr lang="en-US" b="1" dirty="0">
                <a:solidFill>
                  <a:sysClr val="windowText" lastClr="000000"/>
                </a:solidFill>
                <a:ea typeface="Times New Roman" panose="02020603050405020304" pitchFamily="18" charset="0"/>
              </a:rPr>
              <a:t>Each map addresses and includes:</a:t>
            </a:r>
          </a:p>
          <a:p>
            <a:pPr algn="ctr"/>
            <a:endParaRPr lang="en-US" dirty="0">
              <a:ea typeface="Times New Roman" panose="02020603050405020304" pitchFamily="18" charset="0"/>
            </a:endParaRPr>
          </a:p>
        </p:txBody>
      </p:sp>
      <p:pic>
        <p:nvPicPr>
          <p:cNvPr id="34" name="Picture 33">
            <a:extLst>
              <a:ext uri="{FF2B5EF4-FFF2-40B4-BE49-F238E27FC236}">
                <a16:creationId xmlns:a16="http://schemas.microsoft.com/office/drawing/2014/main" id="{015CD093-2C81-5CCC-0447-8EFE51318019}"/>
              </a:ext>
            </a:extLst>
          </p:cNvPr>
          <p:cNvPicPr>
            <a:picLocks noChangeAspect="1"/>
          </p:cNvPicPr>
          <p:nvPr/>
        </p:nvPicPr>
        <p:blipFill>
          <a:blip r:embed="rId3">
            <a:alphaModFix amt="24000"/>
          </a:blip>
          <a:stretch>
            <a:fillRect/>
          </a:stretch>
        </p:blipFill>
        <p:spPr>
          <a:xfrm>
            <a:off x="156063" y="0"/>
            <a:ext cx="1571406" cy="1541757"/>
          </a:xfrm>
          <a:prstGeom prst="rect">
            <a:avLst/>
          </a:prstGeom>
        </p:spPr>
      </p:pic>
      <p:grpSp>
        <p:nvGrpSpPr>
          <p:cNvPr id="23" name="Group 22">
            <a:extLst>
              <a:ext uri="{FF2B5EF4-FFF2-40B4-BE49-F238E27FC236}">
                <a16:creationId xmlns:a16="http://schemas.microsoft.com/office/drawing/2014/main" id="{35881E07-C512-FEC3-778D-9FCE7AD0F24D}"/>
              </a:ext>
            </a:extLst>
          </p:cNvPr>
          <p:cNvGrpSpPr/>
          <p:nvPr/>
        </p:nvGrpSpPr>
        <p:grpSpPr>
          <a:xfrm>
            <a:off x="244639" y="1859034"/>
            <a:ext cx="3797186" cy="2502502"/>
            <a:chOff x="174029" y="2959337"/>
            <a:chExt cx="3797186" cy="2502502"/>
          </a:xfrm>
        </p:grpSpPr>
        <p:sp>
          <p:nvSpPr>
            <p:cNvPr id="39" name="Rectangle 38">
              <a:extLst>
                <a:ext uri="{FF2B5EF4-FFF2-40B4-BE49-F238E27FC236}">
                  <a16:creationId xmlns:a16="http://schemas.microsoft.com/office/drawing/2014/main" id="{1CEF9A1E-D9F7-A720-A346-3481AB092A37}"/>
                </a:ext>
              </a:extLst>
            </p:cNvPr>
            <p:cNvSpPr/>
            <p:nvPr/>
          </p:nvSpPr>
          <p:spPr>
            <a:xfrm>
              <a:off x="174029" y="2959337"/>
              <a:ext cx="3657600" cy="2502502"/>
            </a:xfrm>
            <a:prstGeom prst="rect">
              <a:avLst/>
            </a:prstGeom>
            <a:solidFill>
              <a:srgbClr val="CC66F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endParaRPr lang="en-US" sz="1400" dirty="0">
                <a:solidFill>
                  <a:schemeClr val="tx1"/>
                </a:solidFill>
              </a:endParaRPr>
            </a:p>
          </p:txBody>
        </p:sp>
        <p:sp>
          <p:nvSpPr>
            <p:cNvPr id="26" name="TextBox 25">
              <a:extLst>
                <a:ext uri="{FF2B5EF4-FFF2-40B4-BE49-F238E27FC236}">
                  <a16:creationId xmlns:a16="http://schemas.microsoft.com/office/drawing/2014/main" id="{1DED40D3-11B2-B005-D1BA-1CAA1E7FAF28}"/>
                </a:ext>
              </a:extLst>
            </p:cNvPr>
            <p:cNvSpPr txBox="1"/>
            <p:nvPr/>
          </p:nvSpPr>
          <p:spPr>
            <a:xfrm>
              <a:off x="263710" y="3752812"/>
              <a:ext cx="3707505" cy="1600438"/>
            </a:xfrm>
            <a:prstGeom prst="rect">
              <a:avLst/>
            </a:prstGeom>
            <a:noFill/>
          </p:spPr>
          <p:txBody>
            <a:bodyPr wrap="square">
              <a:spAutoFit/>
            </a:bodyPr>
            <a:lstStyle/>
            <a:p>
              <a:pPr marL="171450" indent="-171450">
                <a:buClr>
                  <a:srgbClr val="CC66FF"/>
                </a:buClr>
                <a:buFont typeface="Wingdings" panose="05000000000000000000" pitchFamily="2" charset="2"/>
                <a:buChar char="ü"/>
              </a:pPr>
              <a:r>
                <a:rPr lang="en-US" sz="1400" dirty="0"/>
                <a:t>Claims</a:t>
              </a:r>
            </a:p>
            <a:p>
              <a:pPr marL="171450" indent="-171450">
                <a:buClr>
                  <a:srgbClr val="CC66FF"/>
                </a:buClr>
                <a:buFont typeface="Wingdings" panose="05000000000000000000" pitchFamily="2" charset="2"/>
                <a:buChar char="ü"/>
              </a:pPr>
              <a:r>
                <a:rPr lang="en-US" sz="1400" dirty="0"/>
                <a:t>Performance Expectations Topic Bundles</a:t>
              </a:r>
            </a:p>
            <a:p>
              <a:pPr marL="171450" indent="-171450">
                <a:buClr>
                  <a:srgbClr val="CC66FF"/>
                </a:buClr>
                <a:buFont typeface="Wingdings" panose="05000000000000000000" pitchFamily="2" charset="2"/>
                <a:buChar char="ü"/>
              </a:pPr>
              <a:r>
                <a:rPr lang="en-US" sz="1400" dirty="0"/>
                <a:t>Measurement Targets</a:t>
              </a:r>
            </a:p>
            <a:p>
              <a:pPr marL="171450" indent="-171450">
                <a:buClr>
                  <a:srgbClr val="CC66FF"/>
                </a:buClr>
                <a:buFont typeface="Wingdings" panose="05000000000000000000" pitchFamily="2" charset="2"/>
                <a:buChar char="ü"/>
              </a:pPr>
              <a:r>
                <a:rPr lang="en-US" sz="1400" dirty="0"/>
                <a:t>Unit-specific Range Performance Level Descriptors</a:t>
              </a:r>
            </a:p>
            <a:p>
              <a:pPr marL="171450" indent="-171450">
                <a:buClr>
                  <a:srgbClr val="CC66FF"/>
                </a:buClr>
                <a:buFont typeface="Wingdings" panose="05000000000000000000" pitchFamily="2" charset="2"/>
                <a:buChar char="ü"/>
              </a:pPr>
              <a:r>
                <a:rPr lang="en-US" sz="1400" dirty="0"/>
                <a:t>Unit-specific Student Profile</a:t>
              </a:r>
            </a:p>
            <a:p>
              <a:pPr marL="171450" indent="-171450">
                <a:buClr>
                  <a:srgbClr val="CC66FF"/>
                </a:buClr>
                <a:buFont typeface="Wingdings" panose="05000000000000000000" pitchFamily="2" charset="2"/>
                <a:buChar char="ü"/>
              </a:pPr>
              <a:r>
                <a:rPr lang="en-US" sz="1400" dirty="0"/>
                <a:t>UbD Stage 1 Learning Goals</a:t>
              </a:r>
              <a:r>
                <a:rPr lang="en-US" sz="1400" b="1" dirty="0"/>
                <a:t>*</a:t>
              </a:r>
            </a:p>
          </p:txBody>
        </p:sp>
        <p:sp>
          <p:nvSpPr>
            <p:cNvPr id="48" name="TextBox 47">
              <a:extLst>
                <a:ext uri="{FF2B5EF4-FFF2-40B4-BE49-F238E27FC236}">
                  <a16:creationId xmlns:a16="http://schemas.microsoft.com/office/drawing/2014/main" id="{386B25E1-2876-1F6A-8664-4685C491979A}"/>
                </a:ext>
              </a:extLst>
            </p:cNvPr>
            <p:cNvSpPr txBox="1"/>
            <p:nvPr/>
          </p:nvSpPr>
          <p:spPr>
            <a:xfrm>
              <a:off x="196916" y="2994041"/>
              <a:ext cx="3438772" cy="738664"/>
            </a:xfrm>
            <a:prstGeom prst="rect">
              <a:avLst/>
            </a:prstGeom>
            <a:noFill/>
          </p:spPr>
          <p:txBody>
            <a:bodyPr wrap="square">
              <a:spAutoFit/>
            </a:bodyPr>
            <a:lstStyle/>
            <a:p>
              <a:r>
                <a:rPr lang="en-US" sz="1400" b="1" dirty="0"/>
                <a:t>Learning goals </a:t>
              </a:r>
              <a:r>
                <a:rPr lang="en-US" sz="1400" dirty="0"/>
                <a:t>to be targeted and measured (i.e., the knowledge and skills students should acquire, including:</a:t>
              </a:r>
            </a:p>
          </p:txBody>
        </p:sp>
      </p:grpSp>
      <p:grpSp>
        <p:nvGrpSpPr>
          <p:cNvPr id="2" name="Group 1">
            <a:extLst>
              <a:ext uri="{FF2B5EF4-FFF2-40B4-BE49-F238E27FC236}">
                <a16:creationId xmlns:a16="http://schemas.microsoft.com/office/drawing/2014/main" id="{A92615C9-F3AF-B23A-5741-FCB87D5A4F29}"/>
              </a:ext>
            </a:extLst>
          </p:cNvPr>
          <p:cNvGrpSpPr/>
          <p:nvPr/>
        </p:nvGrpSpPr>
        <p:grpSpPr>
          <a:xfrm>
            <a:off x="3962125" y="1832581"/>
            <a:ext cx="4831872" cy="3355222"/>
            <a:chOff x="3962125" y="1832581"/>
            <a:chExt cx="4831872" cy="3355222"/>
          </a:xfrm>
        </p:grpSpPr>
        <p:sp>
          <p:nvSpPr>
            <p:cNvPr id="4" name="AutoShape 4">
              <a:extLst>
                <a:ext uri="{FF2B5EF4-FFF2-40B4-BE49-F238E27FC236}">
                  <a16:creationId xmlns:a16="http://schemas.microsoft.com/office/drawing/2014/main" id="{832793A4-FCB8-BD07-B638-2EA748D80AE6}"/>
                </a:ext>
              </a:extLst>
            </p:cNvPr>
            <p:cNvSpPr>
              <a:spLocks noChangeArrowheads="1"/>
            </p:cNvSpPr>
            <p:nvPr/>
          </p:nvSpPr>
          <p:spPr bwMode="auto">
            <a:xfrm rot="10800000">
              <a:off x="4449783" y="2335929"/>
              <a:ext cx="3292433" cy="2447659"/>
            </a:xfrm>
            <a:prstGeom prst="triangle">
              <a:avLst>
                <a:gd name="adj" fmla="val 50000"/>
              </a:avLst>
            </a:prstGeom>
            <a:solidFill>
              <a:schemeClr val="tx2">
                <a:lumMod val="20000"/>
                <a:lumOff val="80000"/>
              </a:schemeClr>
            </a:solidFill>
            <a:ln w="9525">
              <a:no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Verdana" charset="0"/>
                <a:ea typeface="ＭＳ Ｐゴシック" charset="0"/>
                <a:cs typeface="+mn-cs"/>
              </a:endParaRPr>
            </a:p>
          </p:txBody>
        </p:sp>
        <p:sp>
          <p:nvSpPr>
            <p:cNvPr id="5" name="Text Box 6">
              <a:extLst>
                <a:ext uri="{FF2B5EF4-FFF2-40B4-BE49-F238E27FC236}">
                  <a16:creationId xmlns:a16="http://schemas.microsoft.com/office/drawing/2014/main" id="{32248737-F824-1991-BA0F-F9EBA4193009}"/>
                </a:ext>
              </a:extLst>
            </p:cNvPr>
            <p:cNvSpPr txBox="1">
              <a:spLocks noChangeArrowheads="1"/>
            </p:cNvSpPr>
            <p:nvPr/>
          </p:nvSpPr>
          <p:spPr bwMode="auto">
            <a:xfrm>
              <a:off x="3962125" y="1841983"/>
              <a:ext cx="2057896"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CC66FF"/>
                  </a:solidFill>
                  <a:effectLst/>
                  <a:uLnTx/>
                  <a:uFillTx/>
                  <a:latin typeface="Calibri" panose="020F0502020204030204"/>
                  <a:ea typeface="ＭＳ Ｐゴシック" charset="0"/>
                  <a:cs typeface="+mn-cs"/>
                </a:rPr>
                <a:t>Curriculum</a:t>
              </a:r>
            </a:p>
          </p:txBody>
        </p:sp>
        <p:sp>
          <p:nvSpPr>
            <p:cNvPr id="6" name="Text Box 7">
              <a:extLst>
                <a:ext uri="{FF2B5EF4-FFF2-40B4-BE49-F238E27FC236}">
                  <a16:creationId xmlns:a16="http://schemas.microsoft.com/office/drawing/2014/main" id="{B1926BD4-1A27-3F6A-B5E4-A94EA216DFAC}"/>
                </a:ext>
              </a:extLst>
            </p:cNvPr>
            <p:cNvSpPr txBox="1">
              <a:spLocks noChangeArrowheads="1"/>
            </p:cNvSpPr>
            <p:nvPr/>
          </p:nvSpPr>
          <p:spPr bwMode="auto">
            <a:xfrm>
              <a:off x="6589109" y="1832581"/>
              <a:ext cx="220488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5B9BD5"/>
                  </a:solidFill>
                  <a:effectLst/>
                  <a:uLnTx/>
                  <a:uFillTx/>
                  <a:latin typeface="Calibri" panose="020F0502020204030204"/>
                  <a:ea typeface="ＭＳ Ｐゴシック" charset="0"/>
                  <a:cs typeface="+mn-cs"/>
                </a:rPr>
                <a:t>Instruction</a:t>
              </a:r>
            </a:p>
          </p:txBody>
        </p:sp>
        <p:sp>
          <p:nvSpPr>
            <p:cNvPr id="16" name="Text Box 7">
              <a:extLst>
                <a:ext uri="{FF2B5EF4-FFF2-40B4-BE49-F238E27FC236}">
                  <a16:creationId xmlns:a16="http://schemas.microsoft.com/office/drawing/2014/main" id="{F90432AF-E6C8-E3B9-F6F7-09601AA61E4B}"/>
                </a:ext>
              </a:extLst>
            </p:cNvPr>
            <p:cNvSpPr txBox="1">
              <a:spLocks noChangeArrowheads="1"/>
            </p:cNvSpPr>
            <p:nvPr/>
          </p:nvSpPr>
          <p:spPr bwMode="auto">
            <a:xfrm>
              <a:off x="4951332" y="4726138"/>
              <a:ext cx="220488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00CC00"/>
                  </a:solidFill>
                  <a:effectLst/>
                  <a:uLnTx/>
                  <a:uFillTx/>
                  <a:latin typeface="Calibri" panose="020F0502020204030204"/>
                  <a:ea typeface="ＭＳ Ｐゴシック" charset="0"/>
                  <a:cs typeface="+mn-cs"/>
                </a:rPr>
                <a:t>Assessment</a:t>
              </a:r>
            </a:p>
          </p:txBody>
        </p:sp>
        <p:pic>
          <p:nvPicPr>
            <p:cNvPr id="22" name="Graphic 21" descr="Magnifying glass outline">
              <a:extLst>
                <a:ext uri="{FF2B5EF4-FFF2-40B4-BE49-F238E27FC236}">
                  <a16:creationId xmlns:a16="http://schemas.microsoft.com/office/drawing/2014/main" id="{685A9A46-A21E-748E-73FA-AD9B6AF88E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8365" y="4099956"/>
              <a:ext cx="708792" cy="708792"/>
            </a:xfrm>
            <a:prstGeom prst="rect">
              <a:avLst/>
            </a:prstGeom>
          </p:spPr>
        </p:pic>
        <p:pic>
          <p:nvPicPr>
            <p:cNvPr id="46" name="Graphic 45" descr="Blueprint outline">
              <a:extLst>
                <a:ext uri="{FF2B5EF4-FFF2-40B4-BE49-F238E27FC236}">
                  <a16:creationId xmlns:a16="http://schemas.microsoft.com/office/drawing/2014/main" id="{A27DD587-86FE-224C-1D81-86E2F93AC9B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84928" y="2136581"/>
              <a:ext cx="708792" cy="708792"/>
            </a:xfrm>
            <a:prstGeom prst="rect">
              <a:avLst/>
            </a:prstGeom>
          </p:spPr>
        </p:pic>
        <p:pic>
          <p:nvPicPr>
            <p:cNvPr id="25" name="Graphic 24" descr="Bullseye outline">
              <a:extLst>
                <a:ext uri="{FF2B5EF4-FFF2-40B4-BE49-F238E27FC236}">
                  <a16:creationId xmlns:a16="http://schemas.microsoft.com/office/drawing/2014/main" id="{4B08757A-7834-08DE-17FB-AF90DFF77B8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17435" y="2162510"/>
              <a:ext cx="708792" cy="708792"/>
            </a:xfrm>
            <a:prstGeom prst="rect">
              <a:avLst/>
            </a:prstGeom>
          </p:spPr>
        </p:pic>
        <p:pic>
          <p:nvPicPr>
            <p:cNvPr id="1026" name="Picture 2">
              <a:extLst>
                <a:ext uri="{FF2B5EF4-FFF2-40B4-BE49-F238E27FC236}">
                  <a16:creationId xmlns:a16="http://schemas.microsoft.com/office/drawing/2014/main" id="{781FE409-E655-CAEC-2652-613443D6997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78093" y="2241698"/>
              <a:ext cx="2178836" cy="223046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7" name="Group 26">
            <a:extLst>
              <a:ext uri="{FF2B5EF4-FFF2-40B4-BE49-F238E27FC236}">
                <a16:creationId xmlns:a16="http://schemas.microsoft.com/office/drawing/2014/main" id="{5F56629F-3600-6A35-97F1-76D1337532E3}"/>
              </a:ext>
            </a:extLst>
          </p:cNvPr>
          <p:cNvGrpSpPr/>
          <p:nvPr/>
        </p:nvGrpSpPr>
        <p:grpSpPr>
          <a:xfrm>
            <a:off x="86759" y="1864578"/>
            <a:ext cx="11753267" cy="4993422"/>
            <a:chOff x="86759" y="1864578"/>
            <a:chExt cx="11753267" cy="4993422"/>
          </a:xfrm>
        </p:grpSpPr>
        <p:grpSp>
          <p:nvGrpSpPr>
            <p:cNvPr id="20" name="Group 19">
              <a:extLst>
                <a:ext uri="{FF2B5EF4-FFF2-40B4-BE49-F238E27FC236}">
                  <a16:creationId xmlns:a16="http://schemas.microsoft.com/office/drawing/2014/main" id="{C5807CB8-971C-3AC1-B79B-60A1048807F3}"/>
                </a:ext>
              </a:extLst>
            </p:cNvPr>
            <p:cNvGrpSpPr/>
            <p:nvPr/>
          </p:nvGrpSpPr>
          <p:grpSpPr>
            <a:xfrm>
              <a:off x="8182426" y="1864578"/>
              <a:ext cx="3657600" cy="2563154"/>
              <a:chOff x="8498199" y="1841918"/>
              <a:chExt cx="3657600" cy="2563154"/>
            </a:xfrm>
          </p:grpSpPr>
          <p:sp>
            <p:nvSpPr>
              <p:cNvPr id="40" name="Rectangle 39">
                <a:extLst>
                  <a:ext uri="{FF2B5EF4-FFF2-40B4-BE49-F238E27FC236}">
                    <a16:creationId xmlns:a16="http://schemas.microsoft.com/office/drawing/2014/main" id="{884A1007-23E1-D175-D1E5-B06941D6DD9E}"/>
                  </a:ext>
                </a:extLst>
              </p:cNvPr>
              <p:cNvSpPr/>
              <p:nvPr/>
            </p:nvSpPr>
            <p:spPr>
              <a:xfrm>
                <a:off x="8498199" y="1841918"/>
                <a:ext cx="3657600" cy="2563154"/>
              </a:xfrm>
              <a:prstGeom prst="rect">
                <a:avLst/>
              </a:prstGeom>
              <a:solidFill>
                <a:srgbClr val="5B9BD5">
                  <a:alpha val="24000"/>
                </a:srgbClr>
              </a:solidFill>
              <a:ln>
                <a:noFill/>
              </a:ln>
              <a:effectLst>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1" name="TextBox 30">
                <a:extLst>
                  <a:ext uri="{FF2B5EF4-FFF2-40B4-BE49-F238E27FC236}">
                    <a16:creationId xmlns:a16="http://schemas.microsoft.com/office/drawing/2014/main" id="{878FE111-5D8E-70E7-242E-7838AB9FE30C}"/>
                  </a:ext>
                </a:extLst>
              </p:cNvPr>
              <p:cNvSpPr txBox="1"/>
              <p:nvPr/>
            </p:nvSpPr>
            <p:spPr>
              <a:xfrm>
                <a:off x="8585334" y="3195200"/>
                <a:ext cx="3511939" cy="954107"/>
              </a:xfrm>
              <a:prstGeom prst="rect">
                <a:avLst/>
              </a:prstGeom>
              <a:noFill/>
            </p:spPr>
            <p:txBody>
              <a:bodyPr wrap="square">
                <a:spAutoFit/>
              </a:bodyPr>
              <a:lstStyle/>
              <a:p>
                <a:pPr marL="171450" indent="-171450">
                  <a:buClr>
                    <a:srgbClr val="5B9BD5"/>
                  </a:buClr>
                  <a:buFont typeface="Wingdings" panose="05000000000000000000" pitchFamily="2" charset="2"/>
                  <a:buChar char="ü"/>
                </a:pPr>
                <a:r>
                  <a:rPr lang="en-US" sz="1400" dirty="0"/>
                  <a:t>UbD Stage 3 Learning Plan</a:t>
                </a:r>
                <a:r>
                  <a:rPr lang="en-US" sz="1400" b="1" dirty="0"/>
                  <a:t>*</a:t>
                </a:r>
              </a:p>
              <a:p>
                <a:pPr marL="171450" indent="-171450">
                  <a:buClr>
                    <a:srgbClr val="5B9BD5"/>
                  </a:buClr>
                  <a:buFont typeface="Wingdings" panose="05000000000000000000" pitchFamily="2" charset="2"/>
                  <a:buChar char="ü"/>
                </a:pPr>
                <a:r>
                  <a:rPr lang="en-US" sz="1400" dirty="0"/>
                  <a:t>UbD Stage 3 Sample Lessons</a:t>
                </a:r>
              </a:p>
              <a:p>
                <a:pPr marL="171450" indent="-171450">
                  <a:buClr>
                    <a:srgbClr val="5B9BD5"/>
                  </a:buClr>
                  <a:buFont typeface="Wingdings" panose="05000000000000000000" pitchFamily="2" charset="2"/>
                  <a:buChar char="ü"/>
                </a:pPr>
                <a:r>
                  <a:rPr lang="en-US" sz="1400" dirty="0"/>
                  <a:t>Differentiation Strategies and Resources to Support Instruction*</a:t>
                </a:r>
              </a:p>
            </p:txBody>
          </p:sp>
          <p:sp>
            <p:nvSpPr>
              <p:cNvPr id="47" name="TextBox 46">
                <a:extLst>
                  <a:ext uri="{FF2B5EF4-FFF2-40B4-BE49-F238E27FC236}">
                    <a16:creationId xmlns:a16="http://schemas.microsoft.com/office/drawing/2014/main" id="{664D9C75-D5B5-3DB2-4811-9D2F57090333}"/>
                  </a:ext>
                </a:extLst>
              </p:cNvPr>
              <p:cNvSpPr txBox="1"/>
              <p:nvPr/>
            </p:nvSpPr>
            <p:spPr>
              <a:xfrm>
                <a:off x="8529335" y="1883541"/>
                <a:ext cx="3509412" cy="1384995"/>
              </a:xfrm>
              <a:prstGeom prst="rect">
                <a:avLst/>
              </a:prstGeom>
              <a:noFill/>
            </p:spPr>
            <p:txBody>
              <a:bodyPr wrap="square">
                <a:spAutoFit/>
              </a:bodyPr>
              <a:lstStyle/>
              <a:p>
                <a:r>
                  <a:rPr lang="en-US" sz="1400" b="1" dirty="0"/>
                  <a:t>Experiences, lessons, and activities</a:t>
                </a:r>
                <a:r>
                  <a:rPr lang="en-US" sz="1400" dirty="0"/>
                  <a:t> that can be </a:t>
                </a:r>
                <a:r>
                  <a:rPr lang="en-US" sz="1400" b="1" dirty="0"/>
                  <a:t>tailored to support local control </a:t>
                </a:r>
                <a:r>
                  <a:rPr lang="en-US" sz="1400" dirty="0"/>
                  <a:t>and be administered in a way that </a:t>
                </a:r>
                <a:r>
                  <a:rPr lang="en-US" sz="1400" b="1" dirty="0"/>
                  <a:t>differentiates and individualizes instruction </a:t>
                </a:r>
                <a:r>
                  <a:rPr lang="en-US" sz="1400" dirty="0"/>
                  <a:t>to support all students’ acquisition of the learning goals, including:</a:t>
                </a:r>
              </a:p>
            </p:txBody>
          </p:sp>
        </p:grpSp>
        <p:sp>
          <p:nvSpPr>
            <p:cNvPr id="59" name="TextBox 58">
              <a:extLst>
                <a:ext uri="{FF2B5EF4-FFF2-40B4-BE49-F238E27FC236}">
                  <a16:creationId xmlns:a16="http://schemas.microsoft.com/office/drawing/2014/main" id="{8106B66D-9845-7D73-282F-4638AC7F0463}"/>
                </a:ext>
              </a:extLst>
            </p:cNvPr>
            <p:cNvSpPr txBox="1"/>
            <p:nvPr/>
          </p:nvSpPr>
          <p:spPr>
            <a:xfrm>
              <a:off x="86759" y="6596390"/>
              <a:ext cx="3619539" cy="261610"/>
            </a:xfrm>
            <a:prstGeom prst="rect">
              <a:avLst/>
            </a:prstGeom>
            <a:noFill/>
          </p:spPr>
          <p:txBody>
            <a:bodyPr wrap="square" rtlCol="0">
              <a:spAutoFit/>
            </a:bodyPr>
            <a:lstStyle/>
            <a:p>
              <a:r>
                <a:rPr lang="en-US" sz="1100" b="1" dirty="0"/>
                <a:t>*</a:t>
              </a:r>
              <a:r>
                <a:rPr lang="en-US" sz="1100" dirty="0"/>
                <a:t>Included within each unit map (not a standalone resource)</a:t>
              </a:r>
            </a:p>
          </p:txBody>
        </p:sp>
      </p:grpSp>
      <p:grpSp>
        <p:nvGrpSpPr>
          <p:cNvPr id="24" name="Group 23">
            <a:extLst>
              <a:ext uri="{FF2B5EF4-FFF2-40B4-BE49-F238E27FC236}">
                <a16:creationId xmlns:a16="http://schemas.microsoft.com/office/drawing/2014/main" id="{CD952D03-0FE3-58F0-03EC-FFFD4A18CCBB}"/>
              </a:ext>
            </a:extLst>
          </p:cNvPr>
          <p:cNvGrpSpPr/>
          <p:nvPr/>
        </p:nvGrpSpPr>
        <p:grpSpPr>
          <a:xfrm>
            <a:off x="1040970" y="5146702"/>
            <a:ext cx="9958101" cy="1193079"/>
            <a:chOff x="1256573" y="5153793"/>
            <a:chExt cx="9958101" cy="1193079"/>
          </a:xfrm>
        </p:grpSpPr>
        <p:sp>
          <p:nvSpPr>
            <p:cNvPr id="38" name="Rectangle 37">
              <a:extLst>
                <a:ext uri="{FF2B5EF4-FFF2-40B4-BE49-F238E27FC236}">
                  <a16:creationId xmlns:a16="http://schemas.microsoft.com/office/drawing/2014/main" id="{8C2AB67A-ECC8-F648-9CD5-01F800E06289}"/>
                </a:ext>
              </a:extLst>
            </p:cNvPr>
            <p:cNvSpPr/>
            <p:nvPr/>
          </p:nvSpPr>
          <p:spPr>
            <a:xfrm>
              <a:off x="1256573" y="5153793"/>
              <a:ext cx="9817827" cy="1169551"/>
            </a:xfrm>
            <a:prstGeom prst="rect">
              <a:avLst/>
            </a:prstGeom>
            <a:solidFill>
              <a:srgbClr val="00CC00">
                <a:alpha val="24000"/>
              </a:srgbClr>
            </a:solidFill>
            <a:ln>
              <a:noFill/>
            </a:ln>
            <a:effectLst>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A156B431-CE78-B1A9-45CF-4CC0EC87C249}"/>
                </a:ext>
              </a:extLst>
            </p:cNvPr>
            <p:cNvSpPr txBox="1"/>
            <p:nvPr/>
          </p:nvSpPr>
          <p:spPr>
            <a:xfrm>
              <a:off x="6377214" y="5177321"/>
              <a:ext cx="4837460" cy="1169551"/>
            </a:xfrm>
            <a:prstGeom prst="rect">
              <a:avLst/>
            </a:prstGeom>
            <a:noFill/>
          </p:spPr>
          <p:txBody>
            <a:bodyPr wrap="square">
              <a:spAutoFit/>
            </a:bodyPr>
            <a:lstStyle/>
            <a:p>
              <a:pPr marL="171450" indent="-171450">
                <a:buClr>
                  <a:srgbClr val="00CC00"/>
                </a:buClr>
                <a:buFont typeface="Wingdings" panose="05000000000000000000" pitchFamily="2" charset="2"/>
                <a:buChar char="ü"/>
              </a:pPr>
              <a:r>
                <a:rPr lang="en-US" sz="1400" dirty="0"/>
                <a:t>End-of-Unit Assessments</a:t>
              </a:r>
            </a:p>
            <a:p>
              <a:pPr marL="171450" indent="-171450">
                <a:buClr>
                  <a:srgbClr val="00CC00"/>
                </a:buClr>
                <a:buFont typeface="Wingdings" panose="05000000000000000000" pitchFamily="2" charset="2"/>
                <a:buChar char="ü"/>
              </a:pPr>
              <a:r>
                <a:rPr lang="en-US" sz="1400" dirty="0"/>
                <a:t>UbD Stage 2 Instructionally-embedded Assessments</a:t>
              </a:r>
              <a:r>
                <a:rPr lang="en-US" sz="1400" b="1" dirty="0"/>
                <a:t>*</a:t>
              </a:r>
            </a:p>
            <a:p>
              <a:pPr marL="171450" indent="-171450">
                <a:buClr>
                  <a:srgbClr val="00CC00"/>
                </a:buClr>
                <a:buFont typeface="Wingdings" panose="05000000000000000000" pitchFamily="2" charset="2"/>
                <a:buChar char="ü"/>
              </a:pPr>
              <a:r>
                <a:rPr lang="en-US" sz="1400" dirty="0"/>
                <a:t>UbD Stage 2 </a:t>
              </a:r>
              <a:r>
                <a:rPr lang="en-US" sz="1400" i="1" dirty="0"/>
                <a:t>Sample</a:t>
              </a:r>
              <a:r>
                <a:rPr lang="en-US" sz="1400" dirty="0"/>
                <a:t> Instructionally-embedded Assessments</a:t>
              </a:r>
            </a:p>
            <a:p>
              <a:pPr marL="171450" indent="-171450">
                <a:buClr>
                  <a:srgbClr val="00CC00"/>
                </a:buClr>
                <a:buFont typeface="Wingdings" panose="05000000000000000000" pitchFamily="2" charset="2"/>
                <a:buChar char="ü"/>
              </a:pPr>
              <a:r>
                <a:rPr lang="en-US" sz="1400" dirty="0"/>
                <a:t>Formative and EOU Assessment Design Tools</a:t>
              </a:r>
            </a:p>
            <a:p>
              <a:pPr marL="171450" indent="-171450">
                <a:buClr>
                  <a:srgbClr val="00CC00"/>
                </a:buClr>
                <a:buFont typeface="Wingdings" panose="05000000000000000000" pitchFamily="2" charset="2"/>
                <a:buChar char="ü"/>
              </a:pPr>
              <a:r>
                <a:rPr lang="en-US" sz="1400" dirty="0"/>
                <a:t>Rubrics and Student Exemplar Responses</a:t>
              </a:r>
            </a:p>
          </p:txBody>
        </p:sp>
        <p:sp>
          <p:nvSpPr>
            <p:cNvPr id="17" name="TextBox 16">
              <a:extLst>
                <a:ext uri="{FF2B5EF4-FFF2-40B4-BE49-F238E27FC236}">
                  <a16:creationId xmlns:a16="http://schemas.microsoft.com/office/drawing/2014/main" id="{3ED63381-86EA-A6C7-58DA-20A3AF33F3CD}"/>
                </a:ext>
              </a:extLst>
            </p:cNvPr>
            <p:cNvSpPr txBox="1"/>
            <p:nvPr/>
          </p:nvSpPr>
          <p:spPr>
            <a:xfrm>
              <a:off x="1362184" y="5177321"/>
              <a:ext cx="5120640" cy="954107"/>
            </a:xfrm>
            <a:prstGeom prst="rect">
              <a:avLst/>
            </a:prstGeom>
            <a:noFill/>
          </p:spPr>
          <p:txBody>
            <a:bodyPr wrap="square">
              <a:spAutoFit/>
            </a:bodyPr>
            <a:lstStyle/>
            <a:p>
              <a:r>
                <a:rPr lang="en-US" sz="1400" b="1" dirty="0"/>
                <a:t>Evidence</a:t>
              </a:r>
              <a:r>
                <a:rPr lang="en-US" sz="1400" dirty="0"/>
                <a:t> that should reveal and support interpretations of</a:t>
              </a:r>
            </a:p>
            <a:p>
              <a:r>
                <a:rPr lang="en-US" sz="1400" dirty="0"/>
                <a:t>student performance of the learning goals, and</a:t>
              </a:r>
            </a:p>
            <a:p>
              <a:r>
                <a:rPr lang="en-US" sz="1400" b="1" dirty="0"/>
                <a:t>features of tasks or situations </a:t>
              </a:r>
              <a:r>
                <a:rPr lang="en-US" sz="1400" dirty="0"/>
                <a:t>that should elicit those behaviors or performances, including:</a:t>
              </a:r>
            </a:p>
          </p:txBody>
        </p:sp>
      </p:grpSp>
      <p:sp>
        <p:nvSpPr>
          <p:cNvPr id="29" name="Rectangle 28">
            <a:extLst>
              <a:ext uri="{FF2B5EF4-FFF2-40B4-BE49-F238E27FC236}">
                <a16:creationId xmlns:a16="http://schemas.microsoft.com/office/drawing/2014/main" id="{7F9D5A31-18C0-4469-DC32-7FC9DC6DFA40}"/>
              </a:ext>
            </a:extLst>
          </p:cNvPr>
          <p:cNvSpPr/>
          <p:nvPr/>
        </p:nvSpPr>
        <p:spPr>
          <a:xfrm>
            <a:off x="2959146" y="986777"/>
            <a:ext cx="6664729" cy="725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ysClr val="windowText" lastClr="000000"/>
              </a:solidFill>
              <a:ea typeface="Times New Roman" panose="02020603050405020304" pitchFamily="18" charset="0"/>
            </a:endParaRPr>
          </a:p>
        </p:txBody>
      </p:sp>
      <p:sp>
        <p:nvSpPr>
          <p:cNvPr id="3" name="TextBox 2">
            <a:extLst>
              <a:ext uri="{FF2B5EF4-FFF2-40B4-BE49-F238E27FC236}">
                <a16:creationId xmlns:a16="http://schemas.microsoft.com/office/drawing/2014/main" id="{7D3049B9-5A9C-6BAA-BF84-B0D133E33614}"/>
              </a:ext>
            </a:extLst>
          </p:cNvPr>
          <p:cNvSpPr txBox="1"/>
          <p:nvPr/>
        </p:nvSpPr>
        <p:spPr>
          <a:xfrm>
            <a:off x="216639" y="4361536"/>
            <a:ext cx="3745485" cy="523220"/>
          </a:xfrm>
          <a:prstGeom prst="rect">
            <a:avLst/>
          </a:prstGeom>
          <a:noFill/>
        </p:spPr>
        <p:txBody>
          <a:bodyPr wrap="square" rtlCol="0">
            <a:spAutoFit/>
          </a:bodyPr>
          <a:lstStyle/>
          <a:p>
            <a:pPr algn="ctr"/>
            <a:r>
              <a:rPr lang="en-US" sz="1400" dirty="0"/>
              <a:t>To learn more about the process for establishing the SIPS Stage 1 Learning Goals </a:t>
            </a:r>
            <a:r>
              <a:rPr lang="en-US" sz="1400" b="1" dirty="0">
                <a:solidFill>
                  <a:srgbClr val="0070C0"/>
                </a:solidFill>
                <a:hlinkClick r:id="rId11">
                  <a:extLst>
                    <a:ext uri="{A12FA001-AC4F-418D-AE19-62706E023703}">
                      <ahyp:hlinkClr xmlns:ahyp="http://schemas.microsoft.com/office/drawing/2018/hyperlinkcolor" val="tx"/>
                    </a:ext>
                  </a:extLst>
                </a:hlinkClick>
              </a:rPr>
              <a:t>CLICK HERE</a:t>
            </a:r>
            <a:r>
              <a:rPr lang="en-US" sz="1400" b="1" dirty="0"/>
              <a:t>.</a:t>
            </a:r>
          </a:p>
        </p:txBody>
      </p:sp>
      <p:sp>
        <p:nvSpPr>
          <p:cNvPr id="7" name="TextBox 6">
            <a:extLst>
              <a:ext uri="{FF2B5EF4-FFF2-40B4-BE49-F238E27FC236}">
                <a16:creationId xmlns:a16="http://schemas.microsoft.com/office/drawing/2014/main" id="{AEC9E337-413A-2C09-F3E1-BA995B12DA36}"/>
              </a:ext>
            </a:extLst>
          </p:cNvPr>
          <p:cNvSpPr txBox="1"/>
          <p:nvPr/>
        </p:nvSpPr>
        <p:spPr>
          <a:xfrm>
            <a:off x="8151103" y="4427743"/>
            <a:ext cx="3745485" cy="523220"/>
          </a:xfrm>
          <a:prstGeom prst="rect">
            <a:avLst/>
          </a:prstGeom>
          <a:noFill/>
        </p:spPr>
        <p:txBody>
          <a:bodyPr wrap="square" rtlCol="0">
            <a:spAutoFit/>
          </a:bodyPr>
          <a:lstStyle/>
          <a:p>
            <a:pPr algn="ctr"/>
            <a:r>
              <a:rPr lang="en-US" sz="1400" dirty="0"/>
              <a:t>To learn more about the process for developing the SIPS Stage 3 Learning Plan </a:t>
            </a:r>
            <a:r>
              <a:rPr lang="en-US" sz="1400" b="1" dirty="0">
                <a:solidFill>
                  <a:srgbClr val="0070C0"/>
                </a:solidFill>
                <a:hlinkClick r:id="rId12">
                  <a:extLst>
                    <a:ext uri="{A12FA001-AC4F-418D-AE19-62706E023703}">
                      <ahyp:hlinkClr xmlns:ahyp="http://schemas.microsoft.com/office/drawing/2018/hyperlinkcolor" val="tx"/>
                    </a:ext>
                  </a:extLst>
                </a:hlinkClick>
              </a:rPr>
              <a:t>CLICK HERE</a:t>
            </a:r>
            <a:r>
              <a:rPr lang="en-US" sz="1400" b="1" dirty="0"/>
              <a:t>.</a:t>
            </a:r>
          </a:p>
        </p:txBody>
      </p:sp>
      <p:sp>
        <p:nvSpPr>
          <p:cNvPr id="8" name="TextBox 7">
            <a:extLst>
              <a:ext uri="{FF2B5EF4-FFF2-40B4-BE49-F238E27FC236}">
                <a16:creationId xmlns:a16="http://schemas.microsoft.com/office/drawing/2014/main" id="{9C18C4FC-27BB-3AFB-1679-08317932253D}"/>
              </a:ext>
            </a:extLst>
          </p:cNvPr>
          <p:cNvSpPr txBox="1"/>
          <p:nvPr/>
        </p:nvSpPr>
        <p:spPr>
          <a:xfrm>
            <a:off x="1026345" y="6308703"/>
            <a:ext cx="9817827" cy="307777"/>
          </a:xfrm>
          <a:prstGeom prst="rect">
            <a:avLst/>
          </a:prstGeom>
          <a:noFill/>
        </p:spPr>
        <p:txBody>
          <a:bodyPr wrap="square" rtlCol="0">
            <a:spAutoFit/>
          </a:bodyPr>
          <a:lstStyle/>
          <a:p>
            <a:pPr algn="ctr"/>
            <a:r>
              <a:rPr lang="en-US" sz="1400" dirty="0"/>
              <a:t>To learn more about the process for developing the SIPS Stage 2 Assessments </a:t>
            </a:r>
            <a:r>
              <a:rPr lang="en-US" sz="1400" b="1" dirty="0">
                <a:solidFill>
                  <a:srgbClr val="0070C0"/>
                </a:solidFill>
                <a:hlinkClick r:id="rId13">
                  <a:extLst>
                    <a:ext uri="{A12FA001-AC4F-418D-AE19-62706E023703}">
                      <ahyp:hlinkClr xmlns:ahyp="http://schemas.microsoft.com/office/drawing/2018/hyperlinkcolor" val="tx"/>
                    </a:ext>
                  </a:extLst>
                </a:hlinkClick>
              </a:rPr>
              <a:t>CLICK HERE</a:t>
            </a:r>
            <a:r>
              <a:rPr lang="en-US" sz="1400" b="1" dirty="0"/>
              <a:t>.</a:t>
            </a:r>
          </a:p>
        </p:txBody>
      </p:sp>
    </p:spTree>
    <p:extLst>
      <p:ext uri="{BB962C8B-B14F-4D97-AF65-F5344CB8AC3E}">
        <p14:creationId xmlns:p14="http://schemas.microsoft.com/office/powerpoint/2010/main" val="1892689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Rectangle: Diagonal Corners Rounded 217">
            <a:extLst>
              <a:ext uri="{FF2B5EF4-FFF2-40B4-BE49-F238E27FC236}">
                <a16:creationId xmlns:a16="http://schemas.microsoft.com/office/drawing/2014/main" id="{5D127145-E790-483F-ED91-78EA24C7003B}"/>
              </a:ext>
            </a:extLst>
          </p:cNvPr>
          <p:cNvSpPr/>
          <p:nvPr/>
        </p:nvSpPr>
        <p:spPr>
          <a:xfrm>
            <a:off x="6647439" y="5037185"/>
            <a:ext cx="1524847" cy="439751"/>
          </a:xfrm>
          <a:prstGeom prst="round2DiagRect">
            <a:avLst>
              <a:gd name="adj1" fmla="val 16667"/>
              <a:gd name="adj2" fmla="val 5505"/>
            </a:avLst>
          </a:prstGeom>
          <a:solidFill>
            <a:srgbClr val="00CC00">
              <a:alpha val="24000"/>
            </a:srgbClr>
          </a:solidFill>
          <a:ln w="12700">
            <a:solidFill>
              <a:srgbClr val="00CC00">
                <a:alpha val="5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Rubrics and Student Exemplars</a:t>
            </a:r>
          </a:p>
        </p:txBody>
      </p:sp>
      <p:sp>
        <p:nvSpPr>
          <p:cNvPr id="217" name="Rectangle: Diagonal Corners Rounded 216">
            <a:extLst>
              <a:ext uri="{FF2B5EF4-FFF2-40B4-BE49-F238E27FC236}">
                <a16:creationId xmlns:a16="http://schemas.microsoft.com/office/drawing/2014/main" id="{09AB4896-6537-5719-A13C-53F6C31AC7B2}"/>
              </a:ext>
            </a:extLst>
          </p:cNvPr>
          <p:cNvSpPr/>
          <p:nvPr/>
        </p:nvSpPr>
        <p:spPr>
          <a:xfrm>
            <a:off x="9440047" y="2681637"/>
            <a:ext cx="1524847" cy="423563"/>
          </a:xfrm>
          <a:prstGeom prst="round2DiagRect">
            <a:avLst>
              <a:gd name="adj1" fmla="val 16667"/>
              <a:gd name="adj2" fmla="val 5505"/>
            </a:avLst>
          </a:prstGeom>
          <a:solidFill>
            <a:srgbClr val="00CC00">
              <a:alpha val="24000"/>
            </a:srgbClr>
          </a:solidFill>
          <a:ln w="12700">
            <a:solidFill>
              <a:srgbClr val="00CC00">
                <a:alpha val="5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Scoring Guide</a:t>
            </a:r>
          </a:p>
        </p:txBody>
      </p:sp>
      <p:sp>
        <p:nvSpPr>
          <p:cNvPr id="172" name="Rectangle: Diagonal Corners Rounded 171">
            <a:extLst>
              <a:ext uri="{FF2B5EF4-FFF2-40B4-BE49-F238E27FC236}">
                <a16:creationId xmlns:a16="http://schemas.microsoft.com/office/drawing/2014/main" id="{3BB6B8FB-04AD-B8FD-ED71-4B7CB42C3520}"/>
              </a:ext>
            </a:extLst>
          </p:cNvPr>
          <p:cNvSpPr/>
          <p:nvPr/>
        </p:nvSpPr>
        <p:spPr>
          <a:xfrm>
            <a:off x="8180978" y="1406816"/>
            <a:ext cx="987044" cy="405234"/>
          </a:xfrm>
          <a:prstGeom prst="round2DiagRect">
            <a:avLst>
              <a:gd name="adj1" fmla="val 16667"/>
              <a:gd name="adj2" fmla="val 5505"/>
            </a:avLst>
          </a:prstGeom>
          <a:solidFill>
            <a:srgbClr val="00CC00">
              <a:alpha val="24000"/>
            </a:srgbClr>
          </a:solidFill>
          <a:ln w="12700">
            <a:solidFill>
              <a:srgbClr val="00CC00">
                <a:alpha val="5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Design Patterns</a:t>
            </a:r>
          </a:p>
        </p:txBody>
      </p:sp>
      <p:sp>
        <p:nvSpPr>
          <p:cNvPr id="126" name="Rectangle: Diagonal Corners Rounded 125">
            <a:extLst>
              <a:ext uri="{FF2B5EF4-FFF2-40B4-BE49-F238E27FC236}">
                <a16:creationId xmlns:a16="http://schemas.microsoft.com/office/drawing/2014/main" id="{D916721A-0988-5115-22FD-FC95CACC61C9}"/>
              </a:ext>
            </a:extLst>
          </p:cNvPr>
          <p:cNvSpPr/>
          <p:nvPr/>
        </p:nvSpPr>
        <p:spPr>
          <a:xfrm>
            <a:off x="6367622" y="4526575"/>
            <a:ext cx="1524847" cy="435719"/>
          </a:xfrm>
          <a:prstGeom prst="round2DiagRect">
            <a:avLst>
              <a:gd name="adj1" fmla="val 16667"/>
              <a:gd name="adj2" fmla="val 5505"/>
            </a:avLst>
          </a:prstGeom>
          <a:solidFill>
            <a:srgbClr val="00CC00">
              <a:alpha val="24000"/>
            </a:srgbClr>
          </a:solidFill>
          <a:ln w="12700">
            <a:solidFill>
              <a:srgbClr val="00CC00">
                <a:alpha val="5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UbD Stage 2 Sample Assessments</a:t>
            </a:r>
          </a:p>
        </p:txBody>
      </p:sp>
      <p:sp>
        <p:nvSpPr>
          <p:cNvPr id="110" name="Rectangle: Diagonal Corners Rounded 109">
            <a:extLst>
              <a:ext uri="{FF2B5EF4-FFF2-40B4-BE49-F238E27FC236}">
                <a16:creationId xmlns:a16="http://schemas.microsoft.com/office/drawing/2014/main" id="{43BE96E0-8AE1-8975-5DF4-427C7212EE4D}"/>
              </a:ext>
            </a:extLst>
          </p:cNvPr>
          <p:cNvSpPr/>
          <p:nvPr/>
        </p:nvSpPr>
        <p:spPr>
          <a:xfrm>
            <a:off x="3310918" y="4528593"/>
            <a:ext cx="1650041" cy="427804"/>
          </a:xfrm>
          <a:prstGeom prst="round2DiagRect">
            <a:avLst>
              <a:gd name="adj1" fmla="val 16667"/>
              <a:gd name="adj2" fmla="val 0"/>
            </a:avLst>
          </a:prstGeom>
          <a:solidFill>
            <a:srgbClr val="CC66FF">
              <a:alpha val="24000"/>
            </a:srgbClr>
          </a:solidFill>
          <a:ln>
            <a:solidFill>
              <a:srgbClr val="CC66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PEs and Dimension Foundation Boxes</a:t>
            </a:r>
            <a:r>
              <a:rPr lang="en-US" sz="1100" b="1" dirty="0">
                <a:solidFill>
                  <a:schemeClr val="tx1"/>
                </a:solidFill>
              </a:rPr>
              <a:t>*</a:t>
            </a:r>
            <a:endParaRPr lang="en-US" sz="1100" dirty="0">
              <a:solidFill>
                <a:schemeClr val="tx1"/>
              </a:solidFill>
            </a:endParaRPr>
          </a:p>
        </p:txBody>
      </p:sp>
      <p:sp>
        <p:nvSpPr>
          <p:cNvPr id="57" name="Rectangle: Diagonal Corners Rounded 56">
            <a:extLst>
              <a:ext uri="{FF2B5EF4-FFF2-40B4-BE49-F238E27FC236}">
                <a16:creationId xmlns:a16="http://schemas.microsoft.com/office/drawing/2014/main" id="{D957EE55-893C-444D-DCE0-A88F20916B2D}"/>
              </a:ext>
            </a:extLst>
          </p:cNvPr>
          <p:cNvSpPr/>
          <p:nvPr/>
        </p:nvSpPr>
        <p:spPr>
          <a:xfrm>
            <a:off x="3528236" y="5043235"/>
            <a:ext cx="1890797" cy="433701"/>
          </a:xfrm>
          <a:prstGeom prst="round2DiagRect">
            <a:avLst>
              <a:gd name="adj1" fmla="val 16667"/>
              <a:gd name="adj2" fmla="val 0"/>
            </a:avLst>
          </a:prstGeom>
          <a:solidFill>
            <a:srgbClr val="CC66FF">
              <a:alpha val="24000"/>
            </a:srgbClr>
          </a:solidFill>
          <a:ln>
            <a:solidFill>
              <a:srgbClr val="CC66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Essential Questions &amp; Enduring Understandings</a:t>
            </a:r>
            <a:r>
              <a:rPr lang="en-US" sz="1100" b="1" dirty="0">
                <a:solidFill>
                  <a:schemeClr val="tx1"/>
                </a:solidFill>
              </a:rPr>
              <a:t>*</a:t>
            </a:r>
            <a:endParaRPr lang="en-US" sz="1100" dirty="0">
              <a:solidFill>
                <a:schemeClr val="tx1"/>
              </a:solidFill>
            </a:endParaRPr>
          </a:p>
        </p:txBody>
      </p:sp>
      <p:sp>
        <p:nvSpPr>
          <p:cNvPr id="58" name="Rectangle: Diagonal Corners Rounded 57">
            <a:extLst>
              <a:ext uri="{FF2B5EF4-FFF2-40B4-BE49-F238E27FC236}">
                <a16:creationId xmlns:a16="http://schemas.microsoft.com/office/drawing/2014/main" id="{5878F407-7575-7F19-F722-7AC5CFC75540}"/>
              </a:ext>
            </a:extLst>
          </p:cNvPr>
          <p:cNvSpPr/>
          <p:nvPr/>
        </p:nvSpPr>
        <p:spPr>
          <a:xfrm>
            <a:off x="935451" y="5037185"/>
            <a:ext cx="1470972" cy="427804"/>
          </a:xfrm>
          <a:prstGeom prst="round2DiagRect">
            <a:avLst>
              <a:gd name="adj1" fmla="val 16667"/>
              <a:gd name="adj2" fmla="val 0"/>
            </a:avLst>
          </a:prstGeom>
          <a:solidFill>
            <a:srgbClr val="CC66FF">
              <a:alpha val="24000"/>
            </a:srgbClr>
          </a:solidFill>
          <a:ln>
            <a:solidFill>
              <a:srgbClr val="CC66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Acquisition Goals</a:t>
            </a:r>
            <a:r>
              <a:rPr lang="en-US" sz="1100" b="1" dirty="0">
                <a:solidFill>
                  <a:schemeClr val="tx1"/>
                </a:solidFill>
              </a:rPr>
              <a:t>*</a:t>
            </a:r>
            <a:endParaRPr lang="en-US" sz="1100" dirty="0">
              <a:solidFill>
                <a:schemeClr val="tx1"/>
              </a:solidFill>
            </a:endParaRPr>
          </a:p>
        </p:txBody>
      </p:sp>
      <p:sp>
        <p:nvSpPr>
          <p:cNvPr id="4" name="Rectangle: Diagonal Corners Rounded 3">
            <a:extLst>
              <a:ext uri="{FF2B5EF4-FFF2-40B4-BE49-F238E27FC236}">
                <a16:creationId xmlns:a16="http://schemas.microsoft.com/office/drawing/2014/main" id="{0B524913-DF17-B951-45AB-12F7272A04B8}"/>
              </a:ext>
            </a:extLst>
          </p:cNvPr>
          <p:cNvSpPr/>
          <p:nvPr/>
        </p:nvSpPr>
        <p:spPr>
          <a:xfrm>
            <a:off x="6449246" y="3506994"/>
            <a:ext cx="1154181" cy="379464"/>
          </a:xfrm>
          <a:prstGeom prst="round2DiagRect">
            <a:avLst>
              <a:gd name="adj1" fmla="val 16667"/>
              <a:gd name="adj2" fmla="val 5505"/>
            </a:avLst>
          </a:prstGeom>
          <a:solidFill>
            <a:srgbClr val="00CC00">
              <a:alpha val="24000"/>
            </a:srgbClr>
          </a:solidFill>
          <a:ln w="12700">
            <a:solidFill>
              <a:srgbClr val="00CC00">
                <a:alpha val="5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Task Specifications</a:t>
            </a:r>
          </a:p>
        </p:txBody>
      </p:sp>
      <p:sp>
        <p:nvSpPr>
          <p:cNvPr id="5" name="Rectangle: Diagonal Corners Rounded 4">
            <a:extLst>
              <a:ext uri="{FF2B5EF4-FFF2-40B4-BE49-F238E27FC236}">
                <a16:creationId xmlns:a16="http://schemas.microsoft.com/office/drawing/2014/main" id="{7B7CC121-49AB-B013-E361-C668DA1D9B8F}"/>
              </a:ext>
            </a:extLst>
          </p:cNvPr>
          <p:cNvSpPr/>
          <p:nvPr/>
        </p:nvSpPr>
        <p:spPr>
          <a:xfrm>
            <a:off x="6539194" y="3046232"/>
            <a:ext cx="987044" cy="379464"/>
          </a:xfrm>
          <a:prstGeom prst="round2DiagRect">
            <a:avLst>
              <a:gd name="adj1" fmla="val 16667"/>
              <a:gd name="adj2" fmla="val 5505"/>
            </a:avLst>
          </a:prstGeom>
          <a:solidFill>
            <a:srgbClr val="00CC00">
              <a:alpha val="24000"/>
            </a:srgbClr>
          </a:solidFill>
          <a:ln w="12700">
            <a:solidFill>
              <a:srgbClr val="00CC00">
                <a:alpha val="5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Unpackings</a:t>
            </a:r>
          </a:p>
        </p:txBody>
      </p:sp>
      <p:sp>
        <p:nvSpPr>
          <p:cNvPr id="6" name="Rectangle: Diagonal Corners Rounded 5">
            <a:extLst>
              <a:ext uri="{FF2B5EF4-FFF2-40B4-BE49-F238E27FC236}">
                <a16:creationId xmlns:a16="http://schemas.microsoft.com/office/drawing/2014/main" id="{CC842460-F0E9-CFBB-B7D3-89CB06B7C151}"/>
              </a:ext>
            </a:extLst>
          </p:cNvPr>
          <p:cNvSpPr/>
          <p:nvPr/>
        </p:nvSpPr>
        <p:spPr>
          <a:xfrm>
            <a:off x="3467729" y="5564526"/>
            <a:ext cx="1089385" cy="427804"/>
          </a:xfrm>
          <a:prstGeom prst="round2DiagRect">
            <a:avLst>
              <a:gd name="adj1" fmla="val 16667"/>
              <a:gd name="adj2" fmla="val 0"/>
            </a:avLst>
          </a:prstGeom>
          <a:solidFill>
            <a:srgbClr val="CC66FF">
              <a:alpha val="24000"/>
            </a:srgbClr>
          </a:solidFill>
          <a:ln>
            <a:solidFill>
              <a:srgbClr val="CC66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Vocabulary</a:t>
            </a:r>
            <a:r>
              <a:rPr lang="en-US" sz="1100" b="1" dirty="0">
                <a:solidFill>
                  <a:schemeClr val="tx1"/>
                </a:solidFill>
              </a:rPr>
              <a:t>*</a:t>
            </a:r>
            <a:endParaRPr lang="en-US" sz="1100" dirty="0">
              <a:solidFill>
                <a:schemeClr val="tx1"/>
              </a:solidFill>
            </a:endParaRPr>
          </a:p>
        </p:txBody>
      </p:sp>
      <p:sp>
        <p:nvSpPr>
          <p:cNvPr id="7" name="Rectangle: Diagonal Corners Rounded 6">
            <a:extLst>
              <a:ext uri="{FF2B5EF4-FFF2-40B4-BE49-F238E27FC236}">
                <a16:creationId xmlns:a16="http://schemas.microsoft.com/office/drawing/2014/main" id="{EAD768CF-CF73-A0F7-EFAB-183B3588E4BD}"/>
              </a:ext>
            </a:extLst>
          </p:cNvPr>
          <p:cNvSpPr/>
          <p:nvPr/>
        </p:nvSpPr>
        <p:spPr>
          <a:xfrm>
            <a:off x="1122987" y="5564526"/>
            <a:ext cx="1371600" cy="433701"/>
          </a:xfrm>
          <a:prstGeom prst="round2DiagRect">
            <a:avLst>
              <a:gd name="adj1" fmla="val 16667"/>
              <a:gd name="adj2" fmla="val 0"/>
            </a:avLst>
          </a:prstGeom>
          <a:solidFill>
            <a:srgbClr val="CC66FF">
              <a:alpha val="24000"/>
            </a:srgbClr>
          </a:solidFill>
          <a:ln>
            <a:solidFill>
              <a:srgbClr val="CC66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Common Core State Standards</a:t>
            </a:r>
            <a:r>
              <a:rPr lang="en-US" sz="1100" b="1" dirty="0">
                <a:solidFill>
                  <a:schemeClr val="tx1"/>
                </a:solidFill>
              </a:rPr>
              <a:t>*</a:t>
            </a:r>
            <a:endParaRPr lang="en-US" sz="1100" dirty="0">
              <a:solidFill>
                <a:schemeClr val="tx1"/>
              </a:solidFill>
            </a:endParaRPr>
          </a:p>
        </p:txBody>
      </p:sp>
      <p:sp>
        <p:nvSpPr>
          <p:cNvPr id="10" name="Rectangle: Diagonal Corners Rounded 9">
            <a:extLst>
              <a:ext uri="{FF2B5EF4-FFF2-40B4-BE49-F238E27FC236}">
                <a16:creationId xmlns:a16="http://schemas.microsoft.com/office/drawing/2014/main" id="{FF8C8E83-EA5A-20A6-DAA1-0DB6B3DEB054}"/>
              </a:ext>
            </a:extLst>
          </p:cNvPr>
          <p:cNvSpPr/>
          <p:nvPr/>
        </p:nvSpPr>
        <p:spPr>
          <a:xfrm>
            <a:off x="1775198" y="4528593"/>
            <a:ext cx="809158" cy="433701"/>
          </a:xfrm>
          <a:prstGeom prst="round2DiagRect">
            <a:avLst>
              <a:gd name="adj1" fmla="val 16667"/>
              <a:gd name="adj2" fmla="val 0"/>
            </a:avLst>
          </a:prstGeom>
          <a:solidFill>
            <a:srgbClr val="CC66FF">
              <a:alpha val="24000"/>
            </a:srgbClr>
          </a:solidFill>
          <a:ln>
            <a:solidFill>
              <a:srgbClr val="CC66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Big Ideas</a:t>
            </a:r>
            <a:r>
              <a:rPr lang="en-US" sz="1100" b="1" dirty="0">
                <a:solidFill>
                  <a:schemeClr val="tx1"/>
                </a:solidFill>
              </a:rPr>
              <a:t>*</a:t>
            </a:r>
            <a:endParaRPr lang="en-US" sz="1100" dirty="0">
              <a:solidFill>
                <a:schemeClr val="tx1"/>
              </a:solidFill>
            </a:endParaRPr>
          </a:p>
        </p:txBody>
      </p:sp>
      <p:sp>
        <p:nvSpPr>
          <p:cNvPr id="12" name="Oval 11">
            <a:hlinkHover r:id="" action="ppaction://hlinkshowjump?jump=nextslide"/>
            <a:extLst>
              <a:ext uri="{FF2B5EF4-FFF2-40B4-BE49-F238E27FC236}">
                <a16:creationId xmlns:a16="http://schemas.microsoft.com/office/drawing/2014/main" id="{C72BB6B3-3A76-660F-5AA1-13830D263C0B}"/>
              </a:ext>
            </a:extLst>
          </p:cNvPr>
          <p:cNvSpPr>
            <a:spLocks noChangeAspect="1"/>
          </p:cNvSpPr>
          <p:nvPr/>
        </p:nvSpPr>
        <p:spPr>
          <a:xfrm>
            <a:off x="131453" y="159362"/>
            <a:ext cx="1097280" cy="1097280"/>
          </a:xfrm>
          <a:prstGeom prst="ellipse">
            <a:avLst/>
          </a:prstGeom>
          <a:solidFill>
            <a:srgbClr val="CC66FF"/>
          </a:solidFill>
          <a:ln>
            <a:solidFill>
              <a:srgbClr val="CC66FF"/>
            </a:solidFill>
          </a:ln>
          <a:effectLst>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Claim</a:t>
            </a:r>
          </a:p>
        </p:txBody>
      </p:sp>
      <p:sp>
        <p:nvSpPr>
          <p:cNvPr id="13" name="Oval 12">
            <a:extLst>
              <a:ext uri="{FF2B5EF4-FFF2-40B4-BE49-F238E27FC236}">
                <a16:creationId xmlns:a16="http://schemas.microsoft.com/office/drawing/2014/main" id="{A1989F6A-E2A2-F783-5A9E-5E70B12E852F}"/>
              </a:ext>
            </a:extLst>
          </p:cNvPr>
          <p:cNvSpPr>
            <a:spLocks noChangeAspect="1"/>
          </p:cNvSpPr>
          <p:nvPr/>
        </p:nvSpPr>
        <p:spPr>
          <a:xfrm>
            <a:off x="1029083" y="1070725"/>
            <a:ext cx="1681687" cy="1681687"/>
          </a:xfrm>
          <a:prstGeom prst="ellipse">
            <a:avLst/>
          </a:prstGeom>
          <a:solidFill>
            <a:srgbClr val="CC66FF"/>
          </a:solidFill>
          <a:ln>
            <a:solidFill>
              <a:srgbClr val="CC66FF"/>
            </a:solidFill>
          </a:ln>
          <a:effectLst>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PE Topic Bundle</a:t>
            </a:r>
          </a:p>
        </p:txBody>
      </p:sp>
      <p:sp>
        <p:nvSpPr>
          <p:cNvPr id="15" name="Oval 14">
            <a:extLst>
              <a:ext uri="{FF2B5EF4-FFF2-40B4-BE49-F238E27FC236}">
                <a16:creationId xmlns:a16="http://schemas.microsoft.com/office/drawing/2014/main" id="{E3D85011-1DFD-7740-E4DE-D97AFA172D3C}"/>
              </a:ext>
            </a:extLst>
          </p:cNvPr>
          <p:cNvSpPr>
            <a:spLocks noChangeAspect="1"/>
          </p:cNvSpPr>
          <p:nvPr/>
        </p:nvSpPr>
        <p:spPr>
          <a:xfrm>
            <a:off x="3429072" y="1211180"/>
            <a:ext cx="1415810" cy="1415810"/>
          </a:xfrm>
          <a:prstGeom prst="ellipse">
            <a:avLst/>
          </a:prstGeom>
          <a:solidFill>
            <a:srgbClr val="CC66FF"/>
          </a:solidFill>
          <a:ln>
            <a:solidFill>
              <a:srgbClr val="CC66FF"/>
            </a:solidFill>
          </a:ln>
          <a:effectLst>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rPr>
              <a:t>Measurement Target</a:t>
            </a:r>
          </a:p>
        </p:txBody>
      </p:sp>
      <p:sp>
        <p:nvSpPr>
          <p:cNvPr id="16" name="Oval 15">
            <a:extLst>
              <a:ext uri="{FF2B5EF4-FFF2-40B4-BE49-F238E27FC236}">
                <a16:creationId xmlns:a16="http://schemas.microsoft.com/office/drawing/2014/main" id="{E9E27850-B36F-2502-BF3E-7F5580356F28}"/>
              </a:ext>
            </a:extLst>
          </p:cNvPr>
          <p:cNvSpPr>
            <a:spLocks noChangeAspect="1"/>
          </p:cNvSpPr>
          <p:nvPr/>
        </p:nvSpPr>
        <p:spPr>
          <a:xfrm>
            <a:off x="5453248" y="1203663"/>
            <a:ext cx="1415810" cy="1415810"/>
          </a:xfrm>
          <a:prstGeom prst="ellipse">
            <a:avLst/>
          </a:prstGeom>
          <a:solidFill>
            <a:srgbClr val="CC66FF"/>
          </a:solidFill>
          <a:ln>
            <a:solidFill>
              <a:srgbClr val="CC66FF"/>
            </a:solidFill>
          </a:ln>
          <a:effectLst>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Range Performance Level Descriptors</a:t>
            </a:r>
          </a:p>
        </p:txBody>
      </p:sp>
      <p:sp>
        <p:nvSpPr>
          <p:cNvPr id="17" name="Oval 16">
            <a:extLst>
              <a:ext uri="{FF2B5EF4-FFF2-40B4-BE49-F238E27FC236}">
                <a16:creationId xmlns:a16="http://schemas.microsoft.com/office/drawing/2014/main" id="{542D1526-7977-8279-FB99-AE5082514C75}"/>
              </a:ext>
            </a:extLst>
          </p:cNvPr>
          <p:cNvSpPr>
            <a:spLocks noChangeAspect="1"/>
          </p:cNvSpPr>
          <p:nvPr/>
        </p:nvSpPr>
        <p:spPr>
          <a:xfrm>
            <a:off x="2342298" y="2932004"/>
            <a:ext cx="1371600" cy="1371600"/>
          </a:xfrm>
          <a:prstGeom prst="ellipse">
            <a:avLst/>
          </a:prstGeom>
          <a:solidFill>
            <a:srgbClr val="CC66FF"/>
          </a:solidFill>
          <a:ln>
            <a:solidFill>
              <a:srgbClr val="CC66FF"/>
            </a:solidFill>
          </a:ln>
          <a:effectLst>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End of Unit Student Profile</a:t>
            </a:r>
          </a:p>
        </p:txBody>
      </p:sp>
      <p:sp>
        <p:nvSpPr>
          <p:cNvPr id="20" name="Rectangle: Diagonal Corners Rounded 19">
            <a:extLst>
              <a:ext uri="{FF2B5EF4-FFF2-40B4-BE49-F238E27FC236}">
                <a16:creationId xmlns:a16="http://schemas.microsoft.com/office/drawing/2014/main" id="{A410AB16-BA7E-BAF5-217A-90F00BAF5077}"/>
              </a:ext>
            </a:extLst>
          </p:cNvPr>
          <p:cNvSpPr/>
          <p:nvPr/>
        </p:nvSpPr>
        <p:spPr>
          <a:xfrm>
            <a:off x="9421347" y="5592238"/>
            <a:ext cx="1371600" cy="407598"/>
          </a:xfrm>
          <a:prstGeom prst="round2DiagRect">
            <a:avLst>
              <a:gd name="adj1" fmla="val 16667"/>
              <a:gd name="adj2" fmla="val 0"/>
            </a:avLst>
          </a:prstGeom>
          <a:solidFill>
            <a:srgbClr val="5B9BD5">
              <a:alpha val="24000"/>
            </a:srgbClr>
          </a:solidFill>
          <a:ln>
            <a:solidFill>
              <a:srgbClr val="5B9BD5">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Instructional Resources</a:t>
            </a:r>
            <a:r>
              <a:rPr lang="en-US" sz="1100" b="1" dirty="0">
                <a:solidFill>
                  <a:schemeClr val="tx1"/>
                </a:solidFill>
              </a:rPr>
              <a:t>*</a:t>
            </a:r>
            <a:endParaRPr lang="en-US" sz="1100" dirty="0">
              <a:solidFill>
                <a:schemeClr val="tx1"/>
              </a:solidFill>
            </a:endParaRPr>
          </a:p>
        </p:txBody>
      </p:sp>
      <p:sp>
        <p:nvSpPr>
          <p:cNvPr id="21" name="Rectangle: Diagonal Corners Rounded 20">
            <a:extLst>
              <a:ext uri="{FF2B5EF4-FFF2-40B4-BE49-F238E27FC236}">
                <a16:creationId xmlns:a16="http://schemas.microsoft.com/office/drawing/2014/main" id="{3AC1FDA2-E77B-4514-FFBC-0DCE0F8DFEAF}"/>
              </a:ext>
            </a:extLst>
          </p:cNvPr>
          <p:cNvSpPr/>
          <p:nvPr/>
        </p:nvSpPr>
        <p:spPr>
          <a:xfrm>
            <a:off x="9421347" y="4526575"/>
            <a:ext cx="1371600" cy="423563"/>
          </a:xfrm>
          <a:prstGeom prst="round2DiagRect">
            <a:avLst>
              <a:gd name="adj1" fmla="val 16667"/>
              <a:gd name="adj2" fmla="val 0"/>
            </a:avLst>
          </a:prstGeom>
          <a:solidFill>
            <a:srgbClr val="5B9BD5">
              <a:alpha val="24000"/>
            </a:srgbClr>
          </a:solidFill>
          <a:ln>
            <a:solidFill>
              <a:srgbClr val="5B9BD5">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UbD Stage 3 Sample Lessons</a:t>
            </a:r>
          </a:p>
        </p:txBody>
      </p:sp>
      <p:sp>
        <p:nvSpPr>
          <p:cNvPr id="22" name="Rectangle: Diagonal Corners Rounded 21">
            <a:extLst>
              <a:ext uri="{FF2B5EF4-FFF2-40B4-BE49-F238E27FC236}">
                <a16:creationId xmlns:a16="http://schemas.microsoft.com/office/drawing/2014/main" id="{0E71372C-9F07-B6EC-12FE-4B8D75050EDC}"/>
              </a:ext>
            </a:extLst>
          </p:cNvPr>
          <p:cNvSpPr/>
          <p:nvPr/>
        </p:nvSpPr>
        <p:spPr>
          <a:xfrm>
            <a:off x="9539425" y="5037185"/>
            <a:ext cx="1770549" cy="418265"/>
          </a:xfrm>
          <a:prstGeom prst="round2DiagRect">
            <a:avLst>
              <a:gd name="adj1" fmla="val 16667"/>
              <a:gd name="adj2" fmla="val 0"/>
            </a:avLst>
          </a:prstGeom>
          <a:solidFill>
            <a:srgbClr val="5B9BD5">
              <a:alpha val="24000"/>
            </a:srgbClr>
          </a:solidFill>
          <a:ln>
            <a:solidFill>
              <a:srgbClr val="5B9BD5">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Differentiation Strategies &amp; Resources</a:t>
            </a:r>
            <a:r>
              <a:rPr lang="en-US" sz="1100" b="1" dirty="0">
                <a:solidFill>
                  <a:schemeClr val="tx1"/>
                </a:solidFill>
              </a:rPr>
              <a:t>*</a:t>
            </a:r>
          </a:p>
        </p:txBody>
      </p:sp>
      <p:sp>
        <p:nvSpPr>
          <p:cNvPr id="23" name="Oval 22">
            <a:extLst>
              <a:ext uri="{FF2B5EF4-FFF2-40B4-BE49-F238E27FC236}">
                <a16:creationId xmlns:a16="http://schemas.microsoft.com/office/drawing/2014/main" id="{3B26D097-5383-4429-9827-AA500A39D236}"/>
              </a:ext>
            </a:extLst>
          </p:cNvPr>
          <p:cNvSpPr>
            <a:spLocks noChangeAspect="1"/>
          </p:cNvSpPr>
          <p:nvPr/>
        </p:nvSpPr>
        <p:spPr>
          <a:xfrm>
            <a:off x="8415605" y="4622235"/>
            <a:ext cx="1371600" cy="13716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UbD Stage 3 Learning Plan*</a:t>
            </a:r>
          </a:p>
        </p:txBody>
      </p:sp>
      <p:sp>
        <p:nvSpPr>
          <p:cNvPr id="24" name="Oval 23">
            <a:extLst>
              <a:ext uri="{FF2B5EF4-FFF2-40B4-BE49-F238E27FC236}">
                <a16:creationId xmlns:a16="http://schemas.microsoft.com/office/drawing/2014/main" id="{8520F2C5-6BAD-F5B7-96B5-FBF6FF1A7BF1}"/>
              </a:ext>
            </a:extLst>
          </p:cNvPr>
          <p:cNvSpPr>
            <a:spLocks noChangeAspect="1"/>
          </p:cNvSpPr>
          <p:nvPr/>
        </p:nvSpPr>
        <p:spPr>
          <a:xfrm>
            <a:off x="5479377" y="4589178"/>
            <a:ext cx="1371600" cy="1371600"/>
          </a:xfrm>
          <a:prstGeom prst="ellipse">
            <a:avLst/>
          </a:prstGeom>
          <a:solidFill>
            <a:srgbClr val="00CC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bg1"/>
                </a:solidFill>
              </a:rPr>
              <a:t>UbD Stage 2 Instructionally-embedded Assessments*</a:t>
            </a:r>
          </a:p>
        </p:txBody>
      </p:sp>
      <p:cxnSp>
        <p:nvCxnSpPr>
          <p:cNvPr id="25" name="Connector: Elbow 24">
            <a:extLst>
              <a:ext uri="{FF2B5EF4-FFF2-40B4-BE49-F238E27FC236}">
                <a16:creationId xmlns:a16="http://schemas.microsoft.com/office/drawing/2014/main" id="{5048A522-801F-8922-E9D2-FB6602E951F0}"/>
              </a:ext>
            </a:extLst>
          </p:cNvPr>
          <p:cNvCxnSpPr>
            <a:cxnSpLocks/>
            <a:stCxn id="29" idx="4"/>
            <a:endCxn id="24" idx="4"/>
          </p:cNvCxnSpPr>
          <p:nvPr/>
        </p:nvCxnSpPr>
        <p:spPr>
          <a:xfrm rot="5400000" flipH="1" flipV="1">
            <a:off x="4580153" y="4407306"/>
            <a:ext cx="31552" cy="3138496"/>
          </a:xfrm>
          <a:prstGeom prst="bentConnector3">
            <a:avLst>
              <a:gd name="adj1" fmla="val -80078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5BCB1339-2D5D-1CC5-08B3-C64D389DA73A}"/>
              </a:ext>
            </a:extLst>
          </p:cNvPr>
          <p:cNvCxnSpPr>
            <a:cxnSpLocks/>
          </p:cNvCxnSpPr>
          <p:nvPr/>
        </p:nvCxnSpPr>
        <p:spPr>
          <a:xfrm rot="16200000" flipH="1">
            <a:off x="6063291" y="2967752"/>
            <a:ext cx="1505" cy="6074724"/>
          </a:xfrm>
          <a:prstGeom prst="bentConnector3">
            <a:avLst>
              <a:gd name="adj1" fmla="val 16088837"/>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B9DE1E76-0873-852F-0E8D-0D9ABA221656}"/>
              </a:ext>
            </a:extLst>
          </p:cNvPr>
          <p:cNvSpPr>
            <a:spLocks noChangeAspect="1"/>
          </p:cNvSpPr>
          <p:nvPr/>
        </p:nvSpPr>
        <p:spPr>
          <a:xfrm>
            <a:off x="4217267" y="6080321"/>
            <a:ext cx="1027704" cy="3667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(Instructional Sequencing)</a:t>
            </a:r>
          </a:p>
        </p:txBody>
      </p:sp>
      <p:sp>
        <p:nvSpPr>
          <p:cNvPr id="29" name="Oval 28">
            <a:extLst>
              <a:ext uri="{FF2B5EF4-FFF2-40B4-BE49-F238E27FC236}">
                <a16:creationId xmlns:a16="http://schemas.microsoft.com/office/drawing/2014/main" id="{122B6815-8CC4-4195-4BEA-955E6C906AF2}"/>
              </a:ext>
            </a:extLst>
          </p:cNvPr>
          <p:cNvSpPr>
            <a:spLocks noChangeAspect="1"/>
          </p:cNvSpPr>
          <p:nvPr/>
        </p:nvSpPr>
        <p:spPr>
          <a:xfrm>
            <a:off x="2340881" y="4620730"/>
            <a:ext cx="1371600" cy="1371600"/>
          </a:xfrm>
          <a:prstGeom prst="ellipse">
            <a:avLst/>
          </a:prstGeom>
          <a:solidFill>
            <a:srgbClr val="CC66FF"/>
          </a:solidFill>
          <a:ln>
            <a:solidFill>
              <a:srgbClr val="CC66FF"/>
            </a:solidFill>
          </a:ln>
          <a:effectLst>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UbD Stage 1 Learning Goals</a:t>
            </a:r>
            <a:r>
              <a:rPr lang="en-US" sz="1200" dirty="0">
                <a:solidFill>
                  <a:schemeClr val="bg1"/>
                </a:solidFill>
              </a:rPr>
              <a:t>*</a:t>
            </a:r>
          </a:p>
        </p:txBody>
      </p:sp>
      <p:sp>
        <p:nvSpPr>
          <p:cNvPr id="30" name="Oval 29">
            <a:extLst>
              <a:ext uri="{FF2B5EF4-FFF2-40B4-BE49-F238E27FC236}">
                <a16:creationId xmlns:a16="http://schemas.microsoft.com/office/drawing/2014/main" id="{F0771E44-7517-E9A8-3B00-4EC09ED33902}"/>
              </a:ext>
            </a:extLst>
          </p:cNvPr>
          <p:cNvSpPr>
            <a:spLocks noChangeAspect="1"/>
          </p:cNvSpPr>
          <p:nvPr/>
        </p:nvSpPr>
        <p:spPr>
          <a:xfrm>
            <a:off x="5641785" y="2981219"/>
            <a:ext cx="1046783" cy="1046783"/>
          </a:xfrm>
          <a:prstGeom prst="ellipse">
            <a:avLst/>
          </a:prstGeom>
          <a:solidFill>
            <a:srgbClr val="00CC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bg1"/>
                </a:solidFill>
              </a:rPr>
              <a:t>Formative Design Tools</a:t>
            </a:r>
          </a:p>
        </p:txBody>
      </p:sp>
      <p:sp>
        <p:nvSpPr>
          <p:cNvPr id="34" name="Oval 33">
            <a:extLst>
              <a:ext uri="{FF2B5EF4-FFF2-40B4-BE49-F238E27FC236}">
                <a16:creationId xmlns:a16="http://schemas.microsoft.com/office/drawing/2014/main" id="{F3CDC32B-6D95-E74F-4400-A1C08FF7E58A}"/>
              </a:ext>
            </a:extLst>
          </p:cNvPr>
          <p:cNvSpPr>
            <a:spLocks noChangeAspect="1"/>
          </p:cNvSpPr>
          <p:nvPr/>
        </p:nvSpPr>
        <p:spPr>
          <a:xfrm>
            <a:off x="8417212" y="2649663"/>
            <a:ext cx="1371600" cy="1371600"/>
          </a:xfrm>
          <a:prstGeom prst="ellipse">
            <a:avLst/>
          </a:prstGeom>
          <a:solidFill>
            <a:srgbClr val="00CC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bg1"/>
                </a:solidFill>
              </a:rPr>
              <a:t>End of Unit Assessment</a:t>
            </a:r>
          </a:p>
        </p:txBody>
      </p:sp>
      <p:sp>
        <p:nvSpPr>
          <p:cNvPr id="35" name="Rectangle: Diagonal Corners Rounded 34">
            <a:extLst>
              <a:ext uri="{FF2B5EF4-FFF2-40B4-BE49-F238E27FC236}">
                <a16:creationId xmlns:a16="http://schemas.microsoft.com/office/drawing/2014/main" id="{26F7E6D8-9A68-7AAB-A896-1695D65B7080}"/>
              </a:ext>
            </a:extLst>
          </p:cNvPr>
          <p:cNvSpPr/>
          <p:nvPr/>
        </p:nvSpPr>
        <p:spPr>
          <a:xfrm>
            <a:off x="8285866" y="1915839"/>
            <a:ext cx="1154181" cy="405234"/>
          </a:xfrm>
          <a:prstGeom prst="round2DiagRect">
            <a:avLst>
              <a:gd name="adj1" fmla="val 16667"/>
              <a:gd name="adj2" fmla="val 5505"/>
            </a:avLst>
          </a:prstGeom>
          <a:solidFill>
            <a:srgbClr val="00CC00">
              <a:alpha val="24000"/>
            </a:srgbClr>
          </a:solidFill>
          <a:ln w="12700">
            <a:solidFill>
              <a:srgbClr val="00CC00">
                <a:alpha val="5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Task Specifications</a:t>
            </a:r>
          </a:p>
        </p:txBody>
      </p:sp>
      <p:sp>
        <p:nvSpPr>
          <p:cNvPr id="36" name="Rectangle: Diagonal Corners Rounded 35">
            <a:extLst>
              <a:ext uri="{FF2B5EF4-FFF2-40B4-BE49-F238E27FC236}">
                <a16:creationId xmlns:a16="http://schemas.microsoft.com/office/drawing/2014/main" id="{CAC7FE4E-2486-DCB9-AE7D-9FD5D08D2655}"/>
              </a:ext>
            </a:extLst>
          </p:cNvPr>
          <p:cNvSpPr/>
          <p:nvPr/>
        </p:nvSpPr>
        <p:spPr>
          <a:xfrm>
            <a:off x="7082490" y="1059398"/>
            <a:ext cx="987044" cy="405234"/>
          </a:xfrm>
          <a:prstGeom prst="round2DiagRect">
            <a:avLst>
              <a:gd name="adj1" fmla="val 16667"/>
              <a:gd name="adj2" fmla="val 5505"/>
            </a:avLst>
          </a:prstGeom>
          <a:solidFill>
            <a:srgbClr val="00CC00">
              <a:alpha val="24000"/>
            </a:srgbClr>
          </a:solidFill>
          <a:ln w="12700">
            <a:solidFill>
              <a:srgbClr val="00CC00">
                <a:alpha val="5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r>
              <a:rPr lang="en-US" sz="1100" dirty="0">
                <a:solidFill>
                  <a:schemeClr val="tx1"/>
                </a:solidFill>
              </a:rPr>
              <a:t>Unpackings</a:t>
            </a:r>
          </a:p>
        </p:txBody>
      </p:sp>
      <p:sp>
        <p:nvSpPr>
          <p:cNvPr id="37" name="Oval 36">
            <a:extLst>
              <a:ext uri="{FF2B5EF4-FFF2-40B4-BE49-F238E27FC236}">
                <a16:creationId xmlns:a16="http://schemas.microsoft.com/office/drawing/2014/main" id="{8ABC1252-7C9B-180A-96CA-7D22775FD73C}"/>
              </a:ext>
            </a:extLst>
          </p:cNvPr>
          <p:cNvSpPr>
            <a:spLocks noChangeAspect="1"/>
          </p:cNvSpPr>
          <p:nvPr/>
        </p:nvSpPr>
        <p:spPr>
          <a:xfrm>
            <a:off x="7333689" y="1395048"/>
            <a:ext cx="1046783" cy="1046783"/>
          </a:xfrm>
          <a:prstGeom prst="ellipse">
            <a:avLst/>
          </a:prstGeom>
          <a:solidFill>
            <a:srgbClr val="00CC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bg1"/>
                </a:solidFill>
              </a:rPr>
              <a:t>EOU </a:t>
            </a:r>
          </a:p>
          <a:p>
            <a:pPr algn="ctr"/>
            <a:r>
              <a:rPr lang="en-US" sz="1200" b="1" dirty="0">
                <a:solidFill>
                  <a:schemeClr val="bg1"/>
                </a:solidFill>
              </a:rPr>
              <a:t>Design Tools</a:t>
            </a:r>
          </a:p>
        </p:txBody>
      </p:sp>
      <p:cxnSp>
        <p:nvCxnSpPr>
          <p:cNvPr id="39" name="Straight Arrow Connector 38">
            <a:extLst>
              <a:ext uri="{FF2B5EF4-FFF2-40B4-BE49-F238E27FC236}">
                <a16:creationId xmlns:a16="http://schemas.microsoft.com/office/drawing/2014/main" id="{89192BE5-FAAB-DFC3-074B-800CF905BFA7}"/>
              </a:ext>
            </a:extLst>
          </p:cNvPr>
          <p:cNvCxnSpPr>
            <a:cxnSpLocks/>
            <a:stCxn id="15" idx="6"/>
            <a:endCxn id="16" idx="2"/>
          </p:cNvCxnSpPr>
          <p:nvPr/>
        </p:nvCxnSpPr>
        <p:spPr>
          <a:xfrm flipV="1">
            <a:off x="4844882" y="1911568"/>
            <a:ext cx="608366" cy="7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5FA6E351-68F0-F5BE-3791-6E3D70CACEC8}"/>
              </a:ext>
            </a:extLst>
          </p:cNvPr>
          <p:cNvCxnSpPr>
            <a:cxnSpLocks/>
            <a:endCxn id="17" idx="7"/>
          </p:cNvCxnSpPr>
          <p:nvPr/>
        </p:nvCxnSpPr>
        <p:spPr>
          <a:xfrm flipH="1">
            <a:off x="3513032" y="2614878"/>
            <a:ext cx="455121" cy="5179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290974D5-2179-F1B5-6AAB-5F5B629821F4}"/>
              </a:ext>
            </a:extLst>
          </p:cNvPr>
          <p:cNvCxnSpPr>
            <a:cxnSpLocks/>
            <a:stCxn id="12" idx="5"/>
            <a:endCxn id="13" idx="1"/>
          </p:cNvCxnSpPr>
          <p:nvPr/>
        </p:nvCxnSpPr>
        <p:spPr>
          <a:xfrm>
            <a:off x="1068040" y="1095949"/>
            <a:ext cx="207320" cy="221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248C54E-2B7F-8BD7-00B3-4A00E78BE670}"/>
              </a:ext>
            </a:extLst>
          </p:cNvPr>
          <p:cNvCxnSpPr>
            <a:cxnSpLocks/>
            <a:stCxn id="13" idx="6"/>
            <a:endCxn id="15" idx="2"/>
          </p:cNvCxnSpPr>
          <p:nvPr/>
        </p:nvCxnSpPr>
        <p:spPr>
          <a:xfrm>
            <a:off x="2710770" y="1911569"/>
            <a:ext cx="718302" cy="7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9FF7FC9-BC16-0F70-51FB-C003F3C27A16}"/>
              </a:ext>
            </a:extLst>
          </p:cNvPr>
          <p:cNvCxnSpPr>
            <a:cxnSpLocks/>
            <a:stCxn id="16" idx="6"/>
            <a:endCxn id="37" idx="2"/>
          </p:cNvCxnSpPr>
          <p:nvPr/>
        </p:nvCxnSpPr>
        <p:spPr>
          <a:xfrm>
            <a:off x="6869058" y="1911568"/>
            <a:ext cx="464631" cy="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43080D70-0104-A884-4F89-109C2F78567C}"/>
              </a:ext>
            </a:extLst>
          </p:cNvPr>
          <p:cNvCxnSpPr>
            <a:cxnSpLocks/>
            <a:stCxn id="16" idx="4"/>
            <a:endCxn id="30" idx="0"/>
          </p:cNvCxnSpPr>
          <p:nvPr/>
        </p:nvCxnSpPr>
        <p:spPr>
          <a:xfrm>
            <a:off x="6161153" y="2619473"/>
            <a:ext cx="4024" cy="3617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CAA470E-976E-BC15-925D-94BCA69EA98E}"/>
              </a:ext>
            </a:extLst>
          </p:cNvPr>
          <p:cNvCxnSpPr>
            <a:cxnSpLocks/>
            <a:stCxn id="37" idx="5"/>
            <a:endCxn id="34" idx="1"/>
          </p:cNvCxnSpPr>
          <p:nvPr/>
        </p:nvCxnSpPr>
        <p:spPr>
          <a:xfrm>
            <a:off x="8227174" y="2288533"/>
            <a:ext cx="390904" cy="561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9ADEDE36-0F40-54DE-5459-1FC7B75E253B}"/>
              </a:ext>
            </a:extLst>
          </p:cNvPr>
          <p:cNvCxnSpPr>
            <a:cxnSpLocks/>
            <a:stCxn id="30" idx="4"/>
            <a:endCxn id="24" idx="0"/>
          </p:cNvCxnSpPr>
          <p:nvPr/>
        </p:nvCxnSpPr>
        <p:spPr>
          <a:xfrm>
            <a:off x="6165177" y="4028002"/>
            <a:ext cx="0" cy="561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4" name="Picture 53" descr="Icon&#10;&#10;Description automatically generated">
            <a:extLst>
              <a:ext uri="{FF2B5EF4-FFF2-40B4-BE49-F238E27FC236}">
                <a16:creationId xmlns:a16="http://schemas.microsoft.com/office/drawing/2014/main" id="{DA3CEAA0-2186-BBA8-83E9-5107F8CE2FF2}"/>
              </a:ext>
            </a:extLst>
          </p:cNvPr>
          <p:cNvPicPr>
            <a:picLocks noChangeAspect="1"/>
          </p:cNvPicPr>
          <p:nvPr/>
        </p:nvPicPr>
        <p:blipFill>
          <a:blip r:embed="rId2">
            <a:alphaModFix amt="24000"/>
            <a:extLst>
              <a:ext uri="{28A0092B-C50C-407E-A947-70E740481C1C}">
                <a14:useLocalDpi xmlns:a14="http://schemas.microsoft.com/office/drawing/2010/main" val="0"/>
              </a:ext>
            </a:extLst>
          </a:blip>
          <a:stretch>
            <a:fillRect/>
          </a:stretch>
        </p:blipFill>
        <p:spPr>
          <a:xfrm>
            <a:off x="9893247" y="183715"/>
            <a:ext cx="1919209" cy="1878944"/>
          </a:xfrm>
          <a:prstGeom prst="rect">
            <a:avLst/>
          </a:prstGeom>
        </p:spPr>
      </p:pic>
      <p:sp>
        <p:nvSpPr>
          <p:cNvPr id="55" name="TextBox 54">
            <a:extLst>
              <a:ext uri="{FF2B5EF4-FFF2-40B4-BE49-F238E27FC236}">
                <a16:creationId xmlns:a16="http://schemas.microsoft.com/office/drawing/2014/main" id="{7D8B22A5-758F-6C78-2EEE-524BB38308A9}"/>
              </a:ext>
            </a:extLst>
          </p:cNvPr>
          <p:cNvSpPr txBox="1"/>
          <p:nvPr/>
        </p:nvSpPr>
        <p:spPr>
          <a:xfrm>
            <a:off x="2434531" y="55000"/>
            <a:ext cx="7322938" cy="830997"/>
          </a:xfrm>
          <a:prstGeom prst="rect">
            <a:avLst/>
          </a:prstGeom>
          <a:noFill/>
        </p:spPr>
        <p:txBody>
          <a:bodyPr wrap="square" rtlCol="0">
            <a:spAutoFit/>
          </a:bodyPr>
          <a:lstStyle/>
          <a:p>
            <a:r>
              <a:rPr lang="en-US" sz="2400" b="1" dirty="0"/>
              <a:t>Principled Design Elements of an NGSS- and Framework-aligned Curriculum, Instruction, &amp; Assessment System</a:t>
            </a:r>
          </a:p>
        </p:txBody>
      </p:sp>
      <p:cxnSp>
        <p:nvCxnSpPr>
          <p:cNvPr id="104" name="Straight Arrow Connector 103">
            <a:extLst>
              <a:ext uri="{FF2B5EF4-FFF2-40B4-BE49-F238E27FC236}">
                <a16:creationId xmlns:a16="http://schemas.microsoft.com/office/drawing/2014/main" id="{C052F27F-343B-BFC5-0714-C79E507F9337}"/>
              </a:ext>
            </a:extLst>
          </p:cNvPr>
          <p:cNvCxnSpPr>
            <a:cxnSpLocks/>
            <a:stCxn id="17" idx="4"/>
            <a:endCxn id="29" idx="0"/>
          </p:cNvCxnSpPr>
          <p:nvPr/>
        </p:nvCxnSpPr>
        <p:spPr>
          <a:xfrm flipH="1">
            <a:off x="3026681" y="4303604"/>
            <a:ext cx="1417" cy="317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4" name="Text Box 6">
            <a:extLst>
              <a:ext uri="{FF2B5EF4-FFF2-40B4-BE49-F238E27FC236}">
                <a16:creationId xmlns:a16="http://schemas.microsoft.com/office/drawing/2014/main" id="{84358C19-F4E3-C11A-FD56-59994AB2D439}"/>
              </a:ext>
            </a:extLst>
          </p:cNvPr>
          <p:cNvSpPr txBox="1">
            <a:spLocks noChangeArrowheads="1"/>
          </p:cNvSpPr>
          <p:nvPr/>
        </p:nvSpPr>
        <p:spPr bwMode="auto">
          <a:xfrm>
            <a:off x="524510" y="3463363"/>
            <a:ext cx="1681687"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2400" b="0" i="0" u="none" strike="noStrike" kern="1200" cap="none" spc="0" normalizeH="0" baseline="0" noProof="0" dirty="0">
                <a:ln>
                  <a:noFill/>
                </a:ln>
                <a:solidFill>
                  <a:srgbClr val="CC66FF"/>
                </a:solidFill>
                <a:effectLst/>
                <a:uLnTx/>
                <a:uFillTx/>
                <a:latin typeface="Calibri" panose="020F0502020204030204"/>
                <a:ea typeface="ＭＳ Ｐゴシック" charset="0"/>
                <a:cs typeface="+mn-cs"/>
              </a:rPr>
              <a:t>Curriculum</a:t>
            </a:r>
          </a:p>
        </p:txBody>
      </p:sp>
      <p:cxnSp>
        <p:nvCxnSpPr>
          <p:cNvPr id="186" name="Straight Arrow Connector 185">
            <a:extLst>
              <a:ext uri="{FF2B5EF4-FFF2-40B4-BE49-F238E27FC236}">
                <a16:creationId xmlns:a16="http://schemas.microsoft.com/office/drawing/2014/main" id="{729262E4-B03E-D206-ED26-64CE97333325}"/>
              </a:ext>
            </a:extLst>
          </p:cNvPr>
          <p:cNvCxnSpPr>
            <a:cxnSpLocks/>
            <a:endCxn id="17" idx="1"/>
          </p:cNvCxnSpPr>
          <p:nvPr/>
        </p:nvCxnSpPr>
        <p:spPr>
          <a:xfrm>
            <a:off x="2195225" y="2672138"/>
            <a:ext cx="347939" cy="460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1" name="Text Box 7">
            <a:extLst>
              <a:ext uri="{FF2B5EF4-FFF2-40B4-BE49-F238E27FC236}">
                <a16:creationId xmlns:a16="http://schemas.microsoft.com/office/drawing/2014/main" id="{D22A7644-D643-03B6-61D1-C710AC781749}"/>
              </a:ext>
            </a:extLst>
          </p:cNvPr>
          <p:cNvSpPr txBox="1">
            <a:spLocks noChangeArrowheads="1"/>
          </p:cNvSpPr>
          <p:nvPr/>
        </p:nvSpPr>
        <p:spPr bwMode="auto">
          <a:xfrm>
            <a:off x="9978850" y="3464152"/>
            <a:ext cx="220488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2400" b="0" i="0" u="none" strike="noStrike" kern="1200" cap="none" spc="0" normalizeH="0" baseline="0" noProof="0" dirty="0">
                <a:ln>
                  <a:noFill/>
                </a:ln>
                <a:solidFill>
                  <a:srgbClr val="00CC00"/>
                </a:solidFill>
                <a:effectLst/>
                <a:uLnTx/>
                <a:uFillTx/>
                <a:latin typeface="Calibri" panose="020F0502020204030204"/>
                <a:ea typeface="ＭＳ Ｐゴシック" charset="0"/>
                <a:cs typeface="+mn-cs"/>
              </a:rPr>
              <a:t>Assessment</a:t>
            </a:r>
          </a:p>
        </p:txBody>
      </p:sp>
      <p:sp>
        <p:nvSpPr>
          <p:cNvPr id="222" name="Text Box 7">
            <a:extLst>
              <a:ext uri="{FF2B5EF4-FFF2-40B4-BE49-F238E27FC236}">
                <a16:creationId xmlns:a16="http://schemas.microsoft.com/office/drawing/2014/main" id="{4B64C0BF-8E21-5ACD-4A3D-2DC2595E018B}"/>
              </a:ext>
            </a:extLst>
          </p:cNvPr>
          <p:cNvSpPr txBox="1">
            <a:spLocks noChangeArrowheads="1"/>
          </p:cNvSpPr>
          <p:nvPr/>
        </p:nvSpPr>
        <p:spPr bwMode="auto">
          <a:xfrm>
            <a:off x="9787205" y="6216195"/>
            <a:ext cx="220488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2400" b="0" i="0" u="none" strike="noStrike" kern="1200" cap="none" spc="0" normalizeH="0" baseline="0" noProof="0" dirty="0">
                <a:ln>
                  <a:noFill/>
                </a:ln>
                <a:solidFill>
                  <a:srgbClr val="5B9BD5"/>
                </a:solidFill>
                <a:effectLst/>
                <a:uLnTx/>
                <a:uFillTx/>
                <a:latin typeface="Calibri" panose="020F0502020204030204"/>
                <a:ea typeface="ＭＳ Ｐゴシック" charset="0"/>
                <a:cs typeface="+mn-cs"/>
              </a:rPr>
              <a:t>Instruction</a:t>
            </a:r>
          </a:p>
        </p:txBody>
      </p:sp>
      <p:sp>
        <p:nvSpPr>
          <p:cNvPr id="256" name="TextBox 255">
            <a:extLst>
              <a:ext uri="{FF2B5EF4-FFF2-40B4-BE49-F238E27FC236}">
                <a16:creationId xmlns:a16="http://schemas.microsoft.com/office/drawing/2014/main" id="{A14090AB-922C-DA01-BAEA-76FB664383C8}"/>
              </a:ext>
            </a:extLst>
          </p:cNvPr>
          <p:cNvSpPr txBox="1"/>
          <p:nvPr/>
        </p:nvSpPr>
        <p:spPr>
          <a:xfrm>
            <a:off x="36751" y="6583124"/>
            <a:ext cx="3544072" cy="246221"/>
          </a:xfrm>
          <a:prstGeom prst="rect">
            <a:avLst/>
          </a:prstGeom>
          <a:noFill/>
        </p:spPr>
        <p:txBody>
          <a:bodyPr wrap="square" rtlCol="0">
            <a:spAutoFit/>
          </a:bodyPr>
          <a:lstStyle/>
          <a:p>
            <a:r>
              <a:rPr lang="en-US" sz="1000" b="1" dirty="0"/>
              <a:t>*</a:t>
            </a:r>
            <a:r>
              <a:rPr lang="en-US" sz="1000" dirty="0"/>
              <a:t>Included within each unit map (not a standalone resource)</a:t>
            </a:r>
          </a:p>
        </p:txBody>
      </p:sp>
    </p:spTree>
    <p:extLst>
      <p:ext uri="{BB962C8B-B14F-4D97-AF65-F5344CB8AC3E}">
        <p14:creationId xmlns:p14="http://schemas.microsoft.com/office/powerpoint/2010/main" val="47553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le 47">
            <a:extLst>
              <a:ext uri="{FF2B5EF4-FFF2-40B4-BE49-F238E27FC236}">
                <a16:creationId xmlns:a16="http://schemas.microsoft.com/office/drawing/2014/main" id="{8A004DE0-1947-7DE3-8FD4-29C9C6CEC5D2}"/>
              </a:ext>
            </a:extLst>
          </p:cNvPr>
          <p:cNvGraphicFramePr>
            <a:graphicFrameLocks noGrp="1"/>
          </p:cNvGraphicFramePr>
          <p:nvPr>
            <p:extLst>
              <p:ext uri="{D42A27DB-BD31-4B8C-83A1-F6EECF244321}">
                <p14:modId xmlns:p14="http://schemas.microsoft.com/office/powerpoint/2010/main" val="2317877697"/>
              </p:ext>
            </p:extLst>
          </p:nvPr>
        </p:nvGraphicFramePr>
        <p:xfrm>
          <a:off x="410236" y="832355"/>
          <a:ext cx="11311864" cy="5120640"/>
        </p:xfrm>
        <a:graphic>
          <a:graphicData uri="http://schemas.openxmlformats.org/drawingml/2006/table">
            <a:tbl>
              <a:tblPr firstRow="1" bandRow="1">
                <a:tableStyleId>{5C22544A-7EE6-4342-B048-85BDC9FD1C3A}</a:tableStyleId>
              </a:tblPr>
              <a:tblGrid>
                <a:gridCol w="2375297">
                  <a:extLst>
                    <a:ext uri="{9D8B030D-6E8A-4147-A177-3AD203B41FA5}">
                      <a16:colId xmlns:a16="http://schemas.microsoft.com/office/drawing/2014/main" val="488160194"/>
                    </a:ext>
                  </a:extLst>
                </a:gridCol>
                <a:gridCol w="8936567">
                  <a:extLst>
                    <a:ext uri="{9D8B030D-6E8A-4147-A177-3AD203B41FA5}">
                      <a16:colId xmlns:a16="http://schemas.microsoft.com/office/drawing/2014/main" val="1960399391"/>
                    </a:ext>
                  </a:extLst>
                </a:gridCol>
              </a:tblGrid>
              <a:tr h="352765">
                <a:tc>
                  <a:txBody>
                    <a:bodyPr/>
                    <a:lstStyle/>
                    <a:p>
                      <a:r>
                        <a:rPr lang="en-US" dirty="0"/>
                        <a:t>Curricular Element</a:t>
                      </a:r>
                    </a:p>
                  </a:txBody>
                  <a:tcPr>
                    <a:solidFill>
                      <a:srgbClr val="CC66FF"/>
                    </a:solidFill>
                  </a:tcPr>
                </a:tc>
                <a:tc>
                  <a:txBody>
                    <a:bodyPr/>
                    <a:lstStyle/>
                    <a:p>
                      <a:r>
                        <a:rPr lang="en-US" dirty="0"/>
                        <a:t>Description</a:t>
                      </a:r>
                    </a:p>
                  </a:txBody>
                  <a:tcPr>
                    <a:solidFill>
                      <a:srgbClr val="CC66FF"/>
                    </a:solidFill>
                  </a:tcPr>
                </a:tc>
                <a:extLst>
                  <a:ext uri="{0D108BD9-81ED-4DB2-BD59-A6C34878D82A}">
                    <a16:rowId xmlns:a16="http://schemas.microsoft.com/office/drawing/2014/main" val="2253294951"/>
                  </a:ext>
                </a:extLst>
              </a:tr>
              <a:tr h="352765">
                <a:tc>
                  <a:txBody>
                    <a:bodyPr/>
                    <a:lstStyle/>
                    <a:p>
                      <a:r>
                        <a:rPr lang="en-US" sz="1600" dirty="0"/>
                        <a:t>Claim</a:t>
                      </a:r>
                    </a:p>
                    <a:p>
                      <a:endParaRPr lang="en-US" sz="1600"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 claim describes what students should know and be able to do in a particular domain such as science. It provides a shared definition of what should be measured and the evidence that should be gathered by assessments to substantiate the claim. Establishing a claim is the first step in designing a system of assessments with the end goals for students in mind. </a:t>
                      </a:r>
                    </a:p>
                  </a:txBody>
                  <a:tcPr>
                    <a:noFill/>
                  </a:tcPr>
                </a:tc>
                <a:extLst>
                  <a:ext uri="{0D108BD9-81ED-4DB2-BD59-A6C34878D82A}">
                    <a16:rowId xmlns:a16="http://schemas.microsoft.com/office/drawing/2014/main" val="1954287836"/>
                  </a:ext>
                </a:extLst>
              </a:tr>
              <a:tr h="352765">
                <a:tc>
                  <a:txBody>
                    <a:bodyPr/>
                    <a:lstStyle/>
                    <a:p>
                      <a:r>
                        <a:rPr lang="en-US" sz="1600" dirty="0"/>
                        <a:t>PE Topic Bundle</a:t>
                      </a:r>
                    </a:p>
                  </a:txBody>
                  <a:tcPr>
                    <a:solidFill>
                      <a:srgbClr val="E4C9FF"/>
                    </a:solidFill>
                  </a:tcPr>
                </a:tc>
                <a:tc>
                  <a:txBody>
                    <a:bodyPr/>
                    <a:lstStyle/>
                    <a:p>
                      <a:r>
                        <a:rPr lang="en-US" sz="1600" dirty="0"/>
                        <a:t>A PE Topic Bundle is a group of Next Generation Science Standards (NGSS) performance expectations (PEs) intentionally brought together to facilitate coherent, phenomenon-driven instruction that supports students’ ability to make connections among ideas as they develop a more complete explanation of phenomena. Together, a set of PE Topic Bundles can translate grade-level endpoints into units of instruction that that build all three dimensions of the NGSS over the course of an entire year of instruction.</a:t>
                      </a:r>
                    </a:p>
                  </a:txBody>
                  <a:tcPr>
                    <a:solidFill>
                      <a:srgbClr val="E4C9FF"/>
                    </a:solidFill>
                  </a:tcPr>
                </a:tc>
                <a:extLst>
                  <a:ext uri="{0D108BD9-81ED-4DB2-BD59-A6C34878D82A}">
                    <a16:rowId xmlns:a16="http://schemas.microsoft.com/office/drawing/2014/main" val="1744079625"/>
                  </a:ext>
                </a:extLst>
              </a:tr>
              <a:tr h="420692">
                <a:tc>
                  <a:txBody>
                    <a:bodyPr/>
                    <a:lstStyle/>
                    <a:p>
                      <a:r>
                        <a:rPr lang="en-US" sz="1600" dirty="0"/>
                        <a:t>Measurement Target</a:t>
                      </a:r>
                    </a:p>
                  </a:txBody>
                  <a:tcPr>
                    <a:noFill/>
                  </a:tcPr>
                </a:tc>
                <a:tc>
                  <a:txBody>
                    <a:bodyPr/>
                    <a:lstStyle/>
                    <a:p>
                      <a:r>
                        <a:rPr lang="en-US" sz="1600" dirty="0"/>
                        <a:t>A measurement target is a narrative description that integrates the NGSS dimensions (i.e., Disciplinary Core Ideas (DCIs), Science and Engineering Practices (SEPs), and Crosscutting Concepts (CCCs)) into a single statement representing what is to be assessed. The measurement target bridges the gap between the claim and the design of individual assessment tasks. </a:t>
                      </a:r>
                    </a:p>
                  </a:txBody>
                  <a:tcPr>
                    <a:noFill/>
                  </a:tcPr>
                </a:tc>
                <a:extLst>
                  <a:ext uri="{0D108BD9-81ED-4DB2-BD59-A6C34878D82A}">
                    <a16:rowId xmlns:a16="http://schemas.microsoft.com/office/drawing/2014/main" val="3975003502"/>
                  </a:ext>
                </a:extLst>
              </a:tr>
              <a:tr h="420692">
                <a:tc>
                  <a:txBody>
                    <a:bodyPr/>
                    <a:lstStyle/>
                    <a:p>
                      <a:r>
                        <a:rPr lang="en-US" sz="1600" dirty="0"/>
                        <a:t>Range Performance Level Descriptors</a:t>
                      </a:r>
                    </a:p>
                  </a:txBody>
                  <a:tcPr>
                    <a:solidFill>
                      <a:srgbClr val="E4C9FF"/>
                    </a:solidFill>
                  </a:tcPr>
                </a:tc>
                <a:tc>
                  <a:txBody>
                    <a:bodyPr/>
                    <a:lstStyle/>
                    <a:p>
                      <a:r>
                        <a:rPr lang="en-US" sz="1600" dirty="0"/>
                        <a:t>Developed for each PE Topic Bundle, range performance level descriptors (PLDs) describe a continuum of less sophisticated to more sophisticated three-dimensional performances of achievement in science across four levels. PLDs support assessment design and evidence-based interpretations of student scores by defining clear expectations about students’ levels of knowledge and skills.</a:t>
                      </a:r>
                    </a:p>
                  </a:txBody>
                  <a:tcPr>
                    <a:solidFill>
                      <a:srgbClr val="E4C9FF"/>
                    </a:solidFill>
                  </a:tcPr>
                </a:tc>
                <a:extLst>
                  <a:ext uri="{0D108BD9-81ED-4DB2-BD59-A6C34878D82A}">
                    <a16:rowId xmlns:a16="http://schemas.microsoft.com/office/drawing/2014/main" val="1286674361"/>
                  </a:ext>
                </a:extLst>
              </a:tr>
            </a:tbl>
          </a:graphicData>
        </a:graphic>
      </p:graphicFrame>
      <p:sp>
        <p:nvSpPr>
          <p:cNvPr id="3" name="Text Box 6">
            <a:extLst>
              <a:ext uri="{FF2B5EF4-FFF2-40B4-BE49-F238E27FC236}">
                <a16:creationId xmlns:a16="http://schemas.microsoft.com/office/drawing/2014/main" id="{93CEEC61-0AE5-4EB8-2A66-676D7B0A23C6}"/>
              </a:ext>
            </a:extLst>
          </p:cNvPr>
          <p:cNvSpPr txBox="1">
            <a:spLocks noChangeArrowheads="1"/>
          </p:cNvSpPr>
          <p:nvPr/>
        </p:nvSpPr>
        <p:spPr bwMode="auto">
          <a:xfrm>
            <a:off x="613585" y="112384"/>
            <a:ext cx="20578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CC66FF"/>
                </a:solidFill>
                <a:effectLst/>
                <a:uLnTx/>
                <a:uFillTx/>
                <a:latin typeface="Calibri" panose="020F0502020204030204"/>
                <a:ea typeface="ＭＳ Ｐゴシック" charset="0"/>
                <a:cs typeface="+mn-cs"/>
              </a:rPr>
              <a:t>Curriculum</a:t>
            </a:r>
          </a:p>
        </p:txBody>
      </p:sp>
      <p:pic>
        <p:nvPicPr>
          <p:cNvPr id="4" name="Graphic 3" descr="Bullseye outline">
            <a:extLst>
              <a:ext uri="{FF2B5EF4-FFF2-40B4-BE49-F238E27FC236}">
                <a16:creationId xmlns:a16="http://schemas.microsoft.com/office/drawing/2014/main" id="{6AB18B4D-3C52-EF47-0F39-AD5864E824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11179"/>
            <a:ext cx="708792" cy="708792"/>
          </a:xfrm>
          <a:prstGeom prst="rect">
            <a:avLst/>
          </a:prstGeom>
        </p:spPr>
      </p:pic>
      <p:sp>
        <p:nvSpPr>
          <p:cNvPr id="5" name="TextBox 4">
            <a:extLst>
              <a:ext uri="{FF2B5EF4-FFF2-40B4-BE49-F238E27FC236}">
                <a16:creationId xmlns:a16="http://schemas.microsoft.com/office/drawing/2014/main" id="{EC9916A6-5547-0A74-A3F2-3CE6B32BE157}"/>
              </a:ext>
            </a:extLst>
          </p:cNvPr>
          <p:cNvSpPr txBox="1"/>
          <p:nvPr/>
        </p:nvSpPr>
        <p:spPr>
          <a:xfrm>
            <a:off x="0" y="6611779"/>
            <a:ext cx="3285067" cy="246221"/>
          </a:xfrm>
          <a:prstGeom prst="rect">
            <a:avLst/>
          </a:prstGeom>
          <a:noFill/>
        </p:spPr>
        <p:txBody>
          <a:bodyPr wrap="square" rtlCol="0">
            <a:spAutoFit/>
          </a:bodyPr>
          <a:lstStyle/>
          <a:p>
            <a:r>
              <a:rPr lang="en-US" sz="1000" b="1" dirty="0"/>
              <a:t>*</a:t>
            </a:r>
            <a:r>
              <a:rPr lang="en-US" sz="1000" dirty="0"/>
              <a:t>Included within each unit map (not a standalone resource)</a:t>
            </a:r>
          </a:p>
        </p:txBody>
      </p:sp>
    </p:spTree>
    <p:extLst>
      <p:ext uri="{BB962C8B-B14F-4D97-AF65-F5344CB8AC3E}">
        <p14:creationId xmlns:p14="http://schemas.microsoft.com/office/powerpoint/2010/main" val="4036122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AE57D08-0558-C347-11A1-CCBEDE206AE9}"/>
              </a:ext>
            </a:extLst>
          </p:cNvPr>
          <p:cNvGraphicFramePr>
            <a:graphicFrameLocks noGrp="1"/>
          </p:cNvGraphicFramePr>
          <p:nvPr>
            <p:ph idx="1"/>
            <p:extLst>
              <p:ext uri="{D42A27DB-BD31-4B8C-83A1-F6EECF244321}">
                <p14:modId xmlns:p14="http://schemas.microsoft.com/office/powerpoint/2010/main" val="2388246364"/>
              </p:ext>
            </p:extLst>
          </p:nvPr>
        </p:nvGraphicFramePr>
        <p:xfrm>
          <a:off x="440068" y="698095"/>
          <a:ext cx="11311864" cy="5608320"/>
        </p:xfrm>
        <a:graphic>
          <a:graphicData uri="http://schemas.openxmlformats.org/drawingml/2006/table">
            <a:tbl>
              <a:tblPr firstRow="1" bandRow="1">
                <a:tableStyleId>{5C22544A-7EE6-4342-B048-85BDC9FD1C3A}</a:tableStyleId>
              </a:tblPr>
              <a:tblGrid>
                <a:gridCol w="2430132">
                  <a:extLst>
                    <a:ext uri="{9D8B030D-6E8A-4147-A177-3AD203B41FA5}">
                      <a16:colId xmlns:a16="http://schemas.microsoft.com/office/drawing/2014/main" val="1670942480"/>
                    </a:ext>
                  </a:extLst>
                </a:gridCol>
                <a:gridCol w="8881732">
                  <a:extLst>
                    <a:ext uri="{9D8B030D-6E8A-4147-A177-3AD203B41FA5}">
                      <a16:colId xmlns:a16="http://schemas.microsoft.com/office/drawing/2014/main" val="2639746164"/>
                    </a:ext>
                  </a:extLst>
                </a:gridCol>
              </a:tblGrid>
              <a:tr h="352765">
                <a:tc>
                  <a:txBody>
                    <a:bodyPr/>
                    <a:lstStyle/>
                    <a:p>
                      <a:r>
                        <a:rPr lang="en-US" dirty="0"/>
                        <a:t>Curricular Element</a:t>
                      </a:r>
                    </a:p>
                  </a:txBody>
                  <a:tcPr>
                    <a:solidFill>
                      <a:srgbClr val="CC66FF"/>
                    </a:solidFill>
                  </a:tcPr>
                </a:tc>
                <a:tc>
                  <a:txBody>
                    <a:bodyPr/>
                    <a:lstStyle/>
                    <a:p>
                      <a:r>
                        <a:rPr lang="en-US" dirty="0"/>
                        <a:t>Description</a:t>
                      </a:r>
                    </a:p>
                  </a:txBody>
                  <a:tcPr>
                    <a:solidFill>
                      <a:srgbClr val="CC66FF"/>
                    </a:solidFill>
                  </a:tcPr>
                </a:tc>
                <a:extLst>
                  <a:ext uri="{0D108BD9-81ED-4DB2-BD59-A6C34878D82A}">
                    <a16:rowId xmlns:a16="http://schemas.microsoft.com/office/drawing/2014/main" val="2418547490"/>
                  </a:ext>
                </a:extLst>
              </a:tr>
              <a:tr h="352765">
                <a:tc>
                  <a:txBody>
                    <a:bodyPr/>
                    <a:lstStyle/>
                    <a:p>
                      <a:r>
                        <a:rPr lang="en-US" sz="1600" dirty="0">
                          <a:latin typeface="+mn-lt"/>
                        </a:rPr>
                        <a:t>End of Unit Student Profile</a:t>
                      </a:r>
                    </a:p>
                  </a:txBody>
                  <a:tcPr>
                    <a:noFill/>
                  </a:tcPr>
                </a:tc>
                <a:tc>
                  <a:txBody>
                    <a:bodyPr/>
                    <a:lstStyle/>
                    <a:p>
                      <a:r>
                        <a:rPr lang="en-US" sz="1600" dirty="0">
                          <a:latin typeface="+mn-lt"/>
                        </a:rPr>
                        <a:t>An End-of-Unit Student Profile describes what students should know and be able to demonstrate prior to, during, and at the culmination of an instructional unit. Designed as a key communication and instructional tool for teachers, the profile build educators’ understanding of the targeted student learning outcomes and how they are situated in the context of year-long instruction and to inform the intentional selection of instructional materials and learning opportunities to support student achievement.</a:t>
                      </a:r>
                    </a:p>
                  </a:txBody>
                  <a:tcPr>
                    <a:noFill/>
                  </a:tcPr>
                </a:tc>
                <a:extLst>
                  <a:ext uri="{0D108BD9-81ED-4DB2-BD59-A6C34878D82A}">
                    <a16:rowId xmlns:a16="http://schemas.microsoft.com/office/drawing/2014/main" val="4119128718"/>
                  </a:ext>
                </a:extLst>
              </a:tr>
              <a:tr h="420692">
                <a:tc>
                  <a:txBody>
                    <a:bodyPr/>
                    <a:lstStyle/>
                    <a:p>
                      <a:r>
                        <a:rPr lang="en-US" sz="1600" dirty="0">
                          <a:latin typeface="+mn-lt"/>
                        </a:rPr>
                        <a:t>UbD Stage 1 Learning Goals*</a:t>
                      </a:r>
                    </a:p>
                  </a:txBody>
                  <a:tcPr>
                    <a:solidFill>
                      <a:srgbClr val="E4C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mn-lt"/>
                          <a:ea typeface="Calibri" panose="020F0502020204030204" pitchFamily="34" charset="0"/>
                          <a:cs typeface="Calibri" panose="020F0502020204030204" pitchFamily="34" charset="0"/>
                        </a:rPr>
                        <a:t>Stage 1 of UbD involves examining content standards and reviewing learning goals and expectations to articulate </a:t>
                      </a:r>
                      <a:r>
                        <a:rPr lang="en-US" sz="1600" b="1" dirty="0">
                          <a:effectLst/>
                          <a:latin typeface="+mn-lt"/>
                          <a:ea typeface="Calibri" panose="020F0502020204030204" pitchFamily="34" charset="0"/>
                          <a:cs typeface="Calibri" panose="020F0502020204030204" pitchFamily="34" charset="0"/>
                        </a:rPr>
                        <a:t>what we expect students to know and be able to do </a:t>
                      </a:r>
                      <a:r>
                        <a:rPr lang="en-US" sz="1600" dirty="0">
                          <a:effectLst/>
                          <a:latin typeface="+mn-lt"/>
                          <a:ea typeface="Calibri" panose="020F0502020204030204" pitchFamily="34" charset="0"/>
                          <a:cs typeface="Calibri" panose="020F0502020204030204" pitchFamily="34" charset="0"/>
                        </a:rPr>
                        <a:t>in science at the culmination of an instructional unit. Learning priorities are established by long-term performance goals—what it is we want students, in the end, to be able to do with what they have learned and figured out. Thus, the Stage 1 Learning Goals within each unit map focus on the transfer and real-world applicability of science to help students develop and deepen their understanding and application of important ideas, practices, and concepts that support such transfer to new or novel situations or contexts.</a:t>
                      </a:r>
                    </a:p>
                  </a:txBody>
                  <a:tcPr>
                    <a:solidFill>
                      <a:srgbClr val="E4C9FF"/>
                    </a:solidFill>
                  </a:tcPr>
                </a:tc>
                <a:extLst>
                  <a:ext uri="{0D108BD9-81ED-4DB2-BD59-A6C34878D82A}">
                    <a16:rowId xmlns:a16="http://schemas.microsoft.com/office/drawing/2014/main" val="3866605382"/>
                  </a:ext>
                </a:extLst>
              </a:tr>
              <a:tr h="420692">
                <a:tc>
                  <a:txBody>
                    <a:bodyPr/>
                    <a:lstStyle/>
                    <a:p>
                      <a:pPr marL="0" lvl="1" algn="l" defTabSz="914400" rtl="0" eaLnBrk="1" latinLnBrk="0" hangingPunct="1"/>
                      <a:r>
                        <a:rPr lang="en-US" sz="1600" kern="1200" dirty="0">
                          <a:solidFill>
                            <a:schemeClr val="dk1"/>
                          </a:solidFill>
                          <a:latin typeface="+mn-lt"/>
                          <a:ea typeface="+mn-ea"/>
                          <a:cs typeface="+mn-cs"/>
                        </a:rPr>
                        <a:t>Big Ideas*</a:t>
                      </a:r>
                    </a:p>
                  </a:txBody>
                  <a:tcPr>
                    <a:noFill/>
                  </a:tcPr>
                </a:tc>
                <a:tc>
                  <a:txBody>
                    <a:bodyPr/>
                    <a:lstStyle/>
                    <a:p>
                      <a:r>
                        <a:rPr lang="en-US" sz="1600" dirty="0"/>
                        <a:t>Big Ideas refer to the DCIs that serve as the focal point of the instructional unit. The Big Ideas are the conceptual priorities that are important for students to know and understand when demonstrating their three-dimensional science learning as they sense-make about science phenomena and phenomena-based design problems. Big Ideas are the basis for defining the Enduring Understandings and Essential Questions students will explore during the unit.</a:t>
                      </a:r>
                    </a:p>
                  </a:txBody>
                  <a:tcPr>
                    <a:noFill/>
                  </a:tcPr>
                </a:tc>
                <a:extLst>
                  <a:ext uri="{0D108BD9-81ED-4DB2-BD59-A6C34878D82A}">
                    <a16:rowId xmlns:a16="http://schemas.microsoft.com/office/drawing/2014/main" val="3439755160"/>
                  </a:ext>
                </a:extLst>
              </a:tr>
              <a:tr h="420692">
                <a:tc>
                  <a:txBody>
                    <a:bodyPr/>
                    <a:lstStyle/>
                    <a:p>
                      <a:pPr marL="0" lvl="1" algn="l" defTabSz="914400" rtl="0" eaLnBrk="1" latinLnBrk="0" hangingPunct="1"/>
                      <a:r>
                        <a:rPr lang="en-US" sz="1600" kern="1200" dirty="0">
                          <a:solidFill>
                            <a:schemeClr val="dk1"/>
                          </a:solidFill>
                          <a:latin typeface="+mn-lt"/>
                          <a:ea typeface="+mn-ea"/>
                          <a:cs typeface="+mn-cs"/>
                        </a:rPr>
                        <a:t>PEs and Dimension Foundation Boxes*</a:t>
                      </a:r>
                    </a:p>
                  </a:txBody>
                  <a:tcPr>
                    <a:solidFill>
                      <a:srgbClr val="E4C9FF"/>
                    </a:solidFill>
                  </a:tcPr>
                </a:tc>
                <a:tc>
                  <a:txBody>
                    <a:bodyPr/>
                    <a:lstStyle/>
                    <a:p>
                      <a:r>
                        <a:rPr lang="en-US" sz="1600" dirty="0"/>
                        <a:t>Each unit includes a list of NGSS PEs and dimensions (SEPs, DCIs, and CCCs) that are the focus of instruction and assessment. To ensure that students master all grade-level PEs by the completion of each school year, every PE is covered in at least one unit. </a:t>
                      </a:r>
                    </a:p>
                  </a:txBody>
                  <a:tcPr>
                    <a:solidFill>
                      <a:srgbClr val="E4C9FF"/>
                    </a:solidFill>
                  </a:tcPr>
                </a:tc>
                <a:extLst>
                  <a:ext uri="{0D108BD9-81ED-4DB2-BD59-A6C34878D82A}">
                    <a16:rowId xmlns:a16="http://schemas.microsoft.com/office/drawing/2014/main" val="765060180"/>
                  </a:ext>
                </a:extLst>
              </a:tr>
            </a:tbl>
          </a:graphicData>
        </a:graphic>
      </p:graphicFrame>
      <p:sp>
        <p:nvSpPr>
          <p:cNvPr id="5" name="Text Box 6">
            <a:extLst>
              <a:ext uri="{FF2B5EF4-FFF2-40B4-BE49-F238E27FC236}">
                <a16:creationId xmlns:a16="http://schemas.microsoft.com/office/drawing/2014/main" id="{E3432D36-4B11-7ADF-FDF0-95205EDDC4BA}"/>
              </a:ext>
            </a:extLst>
          </p:cNvPr>
          <p:cNvSpPr txBox="1">
            <a:spLocks noChangeArrowheads="1"/>
          </p:cNvSpPr>
          <p:nvPr/>
        </p:nvSpPr>
        <p:spPr bwMode="auto">
          <a:xfrm>
            <a:off x="613585" y="112384"/>
            <a:ext cx="20578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CC66FF"/>
                </a:solidFill>
                <a:effectLst/>
                <a:uLnTx/>
                <a:uFillTx/>
                <a:latin typeface="Calibri" panose="020F0502020204030204"/>
                <a:ea typeface="ＭＳ Ｐゴシック" charset="0"/>
                <a:cs typeface="+mn-cs"/>
              </a:rPr>
              <a:t>Curriculum</a:t>
            </a:r>
          </a:p>
        </p:txBody>
      </p:sp>
      <p:pic>
        <p:nvPicPr>
          <p:cNvPr id="6" name="Graphic 5" descr="Bullseye outline">
            <a:extLst>
              <a:ext uri="{FF2B5EF4-FFF2-40B4-BE49-F238E27FC236}">
                <a16:creationId xmlns:a16="http://schemas.microsoft.com/office/drawing/2014/main" id="{253CCA5E-3DAA-DD12-6325-CC810B7FA9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1179"/>
            <a:ext cx="708792" cy="708792"/>
          </a:xfrm>
          <a:prstGeom prst="rect">
            <a:avLst/>
          </a:prstGeom>
        </p:spPr>
      </p:pic>
      <p:sp>
        <p:nvSpPr>
          <p:cNvPr id="7" name="TextBox 6">
            <a:extLst>
              <a:ext uri="{FF2B5EF4-FFF2-40B4-BE49-F238E27FC236}">
                <a16:creationId xmlns:a16="http://schemas.microsoft.com/office/drawing/2014/main" id="{7BDB4452-8965-982F-3C17-39F17E6997CD}"/>
              </a:ext>
            </a:extLst>
          </p:cNvPr>
          <p:cNvSpPr txBox="1"/>
          <p:nvPr/>
        </p:nvSpPr>
        <p:spPr>
          <a:xfrm>
            <a:off x="0" y="6611779"/>
            <a:ext cx="3285067" cy="246221"/>
          </a:xfrm>
          <a:prstGeom prst="rect">
            <a:avLst/>
          </a:prstGeom>
          <a:noFill/>
        </p:spPr>
        <p:txBody>
          <a:bodyPr wrap="square" rtlCol="0">
            <a:spAutoFit/>
          </a:bodyPr>
          <a:lstStyle/>
          <a:p>
            <a:r>
              <a:rPr lang="en-US" sz="1000" b="1" dirty="0"/>
              <a:t>*</a:t>
            </a:r>
            <a:r>
              <a:rPr lang="en-US" sz="1000" dirty="0"/>
              <a:t>Included within each unit map (not a standalone resource)</a:t>
            </a:r>
          </a:p>
        </p:txBody>
      </p:sp>
    </p:spTree>
    <p:extLst>
      <p:ext uri="{BB962C8B-B14F-4D97-AF65-F5344CB8AC3E}">
        <p14:creationId xmlns:p14="http://schemas.microsoft.com/office/powerpoint/2010/main" val="3063709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AE57D08-0558-C347-11A1-CCBEDE206AE9}"/>
              </a:ext>
            </a:extLst>
          </p:cNvPr>
          <p:cNvGraphicFramePr>
            <a:graphicFrameLocks noGrp="1"/>
          </p:cNvGraphicFramePr>
          <p:nvPr>
            <p:ph idx="1"/>
            <p:extLst>
              <p:ext uri="{D42A27DB-BD31-4B8C-83A1-F6EECF244321}">
                <p14:modId xmlns:p14="http://schemas.microsoft.com/office/powerpoint/2010/main" val="3399114723"/>
              </p:ext>
            </p:extLst>
          </p:nvPr>
        </p:nvGraphicFramePr>
        <p:xfrm>
          <a:off x="440068" y="770573"/>
          <a:ext cx="11311864" cy="2286000"/>
        </p:xfrm>
        <a:graphic>
          <a:graphicData uri="http://schemas.openxmlformats.org/drawingml/2006/table">
            <a:tbl>
              <a:tblPr firstRow="1" bandRow="1">
                <a:tableStyleId>{5C22544A-7EE6-4342-B048-85BDC9FD1C3A}</a:tableStyleId>
              </a:tblPr>
              <a:tblGrid>
                <a:gridCol w="2421665">
                  <a:extLst>
                    <a:ext uri="{9D8B030D-6E8A-4147-A177-3AD203B41FA5}">
                      <a16:colId xmlns:a16="http://schemas.microsoft.com/office/drawing/2014/main" val="1670942480"/>
                    </a:ext>
                  </a:extLst>
                </a:gridCol>
                <a:gridCol w="8890199">
                  <a:extLst>
                    <a:ext uri="{9D8B030D-6E8A-4147-A177-3AD203B41FA5}">
                      <a16:colId xmlns:a16="http://schemas.microsoft.com/office/drawing/2014/main" val="2639746164"/>
                    </a:ext>
                  </a:extLst>
                </a:gridCol>
              </a:tblGrid>
              <a:tr h="352765">
                <a:tc>
                  <a:txBody>
                    <a:bodyPr/>
                    <a:lstStyle/>
                    <a:p>
                      <a:r>
                        <a:rPr lang="en-US" dirty="0"/>
                        <a:t>Curricular Element</a:t>
                      </a:r>
                    </a:p>
                  </a:txBody>
                  <a:tcPr>
                    <a:solidFill>
                      <a:srgbClr val="CC66FF"/>
                    </a:solidFill>
                  </a:tcPr>
                </a:tc>
                <a:tc>
                  <a:txBody>
                    <a:bodyPr/>
                    <a:lstStyle/>
                    <a:p>
                      <a:r>
                        <a:rPr lang="en-US" dirty="0"/>
                        <a:t>Description</a:t>
                      </a:r>
                    </a:p>
                  </a:txBody>
                  <a:tcPr>
                    <a:solidFill>
                      <a:srgbClr val="CC66FF"/>
                    </a:solidFill>
                  </a:tcPr>
                </a:tc>
                <a:extLst>
                  <a:ext uri="{0D108BD9-81ED-4DB2-BD59-A6C34878D82A}">
                    <a16:rowId xmlns:a16="http://schemas.microsoft.com/office/drawing/2014/main" val="2418547490"/>
                  </a:ext>
                </a:extLst>
              </a:tr>
              <a:tr h="471824">
                <a:tc>
                  <a:txBody>
                    <a:bodyPr/>
                    <a:lstStyle/>
                    <a:p>
                      <a:pPr marL="0" lvl="1" algn="l" defTabSz="914400" rtl="0" eaLnBrk="1" latinLnBrk="0" hangingPunct="1"/>
                      <a:r>
                        <a:rPr lang="en-US" sz="1800" kern="1200" dirty="0">
                          <a:solidFill>
                            <a:schemeClr val="dk1"/>
                          </a:solidFill>
                          <a:latin typeface="+mn-lt"/>
                          <a:ea typeface="+mn-ea"/>
                          <a:cs typeface="+mn-cs"/>
                        </a:rPr>
                        <a:t>Acquisition Goals*</a:t>
                      </a:r>
                    </a:p>
                  </a:txBody>
                  <a:tcPr>
                    <a:noFill/>
                  </a:tcPr>
                </a:tc>
                <a:tc>
                  <a:txBody>
                    <a:bodyPr/>
                    <a:lstStyle/>
                    <a:p>
                      <a:pPr marL="0" marR="0" algn="l">
                        <a:spcBef>
                          <a:spcPts val="500"/>
                        </a:spcBef>
                        <a:spcAft>
                          <a:spcPts val="500"/>
                        </a:spcAft>
                      </a:pPr>
                      <a:r>
                        <a:rPr lang="en-US" sz="1800" kern="1200" dirty="0">
                          <a:solidFill>
                            <a:schemeClr val="dk1"/>
                          </a:solidFill>
                          <a:latin typeface="+mn-lt"/>
                          <a:ea typeface="+mn-ea"/>
                          <a:cs typeface="+mn-cs"/>
                        </a:rPr>
                        <a:t>Acquisition Goals (AGs) are knowledge-in-use statements that integrate aspects of the NGSS dimensions (SEP &amp; DCI or SEP &amp; DCI &amp; CCC) that are smaller in breadth than a performance expectation. AGs describe the essential concepts and key skills a student must acquire to obtain mastery of the unit’s objectives and emphasize student understanding as rooted in engagement with the practices and not in memorization of science facts. AGs can be of different grain sizes (fine, medium, course) and can address both knowledge and skills across a variety of domains (e.g., science, mathematics, literacy). </a:t>
                      </a:r>
                    </a:p>
                  </a:txBody>
                  <a:tcPr marL="114300" marR="114300" marT="0" marB="0">
                    <a:noFill/>
                  </a:tcPr>
                </a:tc>
                <a:extLst>
                  <a:ext uri="{0D108BD9-81ED-4DB2-BD59-A6C34878D82A}">
                    <a16:rowId xmlns:a16="http://schemas.microsoft.com/office/drawing/2014/main" val="208126326"/>
                  </a:ext>
                </a:extLst>
              </a:tr>
            </a:tbl>
          </a:graphicData>
        </a:graphic>
      </p:graphicFrame>
      <p:sp>
        <p:nvSpPr>
          <p:cNvPr id="3" name="Text Box 2">
            <a:extLst>
              <a:ext uri="{FF2B5EF4-FFF2-40B4-BE49-F238E27FC236}">
                <a16:creationId xmlns:a16="http://schemas.microsoft.com/office/drawing/2014/main" id="{88D48D3F-03C0-0540-2AFE-4A2550B7A327}"/>
              </a:ext>
            </a:extLst>
          </p:cNvPr>
          <p:cNvSpPr txBox="1">
            <a:spLocks noChangeArrowheads="1"/>
          </p:cNvSpPr>
          <p:nvPr/>
        </p:nvSpPr>
        <p:spPr bwMode="auto">
          <a:xfrm>
            <a:off x="7429923" y="3516085"/>
            <a:ext cx="3886200" cy="294248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342900" marR="0">
              <a:spcBef>
                <a:spcPts val="0"/>
              </a:spcBef>
              <a:spcAft>
                <a:spcPts val="0"/>
              </a:spcAft>
            </a:pPr>
            <a:r>
              <a:rPr lang="en-US" sz="1000" b="1" dirty="0">
                <a:solidFill>
                  <a:srgbClr val="DA6AF0"/>
                </a:solidFill>
                <a:effectLst/>
                <a:latin typeface="Congenial SemiBold" panose="02000503040000020004" pitchFamily="2" charset="0"/>
                <a:ea typeface="HGPSoeiKakugothicUB" panose="020B0A00000000000000" pitchFamily="34" charset="-128"/>
                <a:cs typeface="Calibri" panose="020F0502020204030204" pitchFamily="34" charset="0"/>
              </a:rPr>
              <a:t>CLOSE TRANSFER:</a:t>
            </a:r>
            <a:r>
              <a:rPr lang="en-US" sz="1000" dirty="0">
                <a:solidFill>
                  <a:srgbClr val="DA6AF0"/>
                </a:solidFill>
                <a:effectLst/>
                <a:latin typeface="Calibri" panose="020F0502020204030204" pitchFamily="34" charset="0"/>
                <a:ea typeface="Calibri" panose="020F0502020204030204" pitchFamily="34" charset="0"/>
              </a:rPr>
              <a:t> </a:t>
            </a:r>
            <a:r>
              <a:rPr lang="en-US" sz="1000" dirty="0">
                <a:effectLst/>
                <a:latin typeface="Calibri" panose="020F0502020204030204" pitchFamily="34" charset="0"/>
                <a:ea typeface="Calibri" panose="020F0502020204030204" pitchFamily="34" charset="0"/>
              </a:rPr>
              <a:t>The SIPS end-of-unit assessment will elicit evidence of students’ ability to </a:t>
            </a:r>
            <a:r>
              <a:rPr lang="en-US" sz="1000" b="1" dirty="0">
                <a:solidFill>
                  <a:srgbClr val="DA6AF0"/>
                </a:solidFill>
                <a:effectLst/>
                <a:latin typeface="Calibri" panose="020F0502020204030204" pitchFamily="34" charset="0"/>
                <a:ea typeface="Calibri" panose="020F0502020204030204" pitchFamily="34" charset="0"/>
              </a:rPr>
              <a:t>integrate the same dimension combinations as those represented by the PEs</a:t>
            </a:r>
            <a:r>
              <a:rPr lang="en-US" sz="1000" dirty="0">
                <a:effectLst/>
                <a:latin typeface="Calibri" panose="020F0502020204030204" pitchFamily="34" charset="0"/>
                <a:ea typeface="Calibri" panose="020F0502020204030204" pitchFamily="34" charset="0"/>
              </a:rPr>
              <a:t> and in</a:t>
            </a:r>
            <a:r>
              <a:rPr lang="en-US" sz="1000" b="1" dirty="0">
                <a:effectLst/>
                <a:latin typeface="Calibri" panose="020F0502020204030204" pitchFamily="34" charset="0"/>
                <a:ea typeface="Calibri" panose="020F0502020204030204" pitchFamily="34" charset="0"/>
              </a:rPr>
              <a:t> similar contexts or situations</a:t>
            </a:r>
            <a:r>
              <a:rPr lang="en-US" sz="1000" dirty="0">
                <a:effectLst/>
                <a:latin typeface="Calibri" panose="020F0502020204030204" pitchFamily="34" charset="0"/>
                <a:ea typeface="Calibri" panose="020F0502020204030204" pitchFamily="34" charset="0"/>
              </a:rPr>
              <a:t> to those explored through instruction (e.g., terrestrial ecosystems). </a:t>
            </a:r>
            <a:endParaRPr lang="en-US" sz="1000" dirty="0">
              <a:effectLst/>
              <a:latin typeface="Times New Roman" panose="02020603050405020304" pitchFamily="18" charset="0"/>
              <a:ea typeface="Calibri" panose="020F0502020204030204" pitchFamily="34" charset="0"/>
            </a:endParaRPr>
          </a:p>
          <a:p>
            <a:pPr marL="342900" marR="0">
              <a:spcBef>
                <a:spcPts val="0"/>
              </a:spcBef>
              <a:spcAft>
                <a:spcPts val="0"/>
              </a:spcAft>
            </a:pPr>
            <a:r>
              <a:rPr lang="en-US" sz="600" b="1" dirty="0">
                <a:solidFill>
                  <a:srgbClr val="0AD000"/>
                </a:solidFill>
                <a:effectLst/>
                <a:latin typeface="Congenial SemiBold" panose="02000503040000020004" pitchFamily="2" charset="0"/>
                <a:ea typeface="Calibri" panose="020F0502020204030204" pitchFamily="34" charset="0"/>
                <a:cs typeface="Calibri" panose="020F0502020204030204" pitchFamily="34" charset="0"/>
              </a:rPr>
              <a:t> </a:t>
            </a:r>
            <a:endParaRPr lang="en-US" sz="1000" dirty="0">
              <a:effectLst/>
              <a:latin typeface="Times New Roman" panose="02020603050405020304" pitchFamily="18" charset="0"/>
              <a:ea typeface="Calibri" panose="020F0502020204030204" pitchFamily="34" charset="0"/>
            </a:endParaRPr>
          </a:p>
          <a:p>
            <a:pPr marL="342900" marR="0">
              <a:spcBef>
                <a:spcPts val="0"/>
              </a:spcBef>
              <a:spcAft>
                <a:spcPts val="0"/>
              </a:spcAft>
            </a:pPr>
            <a:r>
              <a:rPr lang="en-US" sz="1000" b="1" dirty="0">
                <a:solidFill>
                  <a:srgbClr val="0AD000"/>
                </a:solidFill>
                <a:effectLst/>
                <a:latin typeface="Congenial SemiBold" panose="02000503040000020004" pitchFamily="2" charset="0"/>
                <a:ea typeface="Calibri" panose="020F0502020204030204" pitchFamily="34" charset="0"/>
                <a:cs typeface="Calibri" panose="020F0502020204030204" pitchFamily="34" charset="0"/>
              </a:rPr>
              <a:t>PROXIMAL TRANSFER:</a:t>
            </a:r>
            <a:r>
              <a:rPr lang="en-US" sz="1000" dirty="0">
                <a:solidFill>
                  <a:srgbClr val="0070C0"/>
                </a:solidFill>
                <a:effectLst/>
                <a:latin typeface="Calibri" panose="020F0502020204030204" pitchFamily="34" charset="0"/>
                <a:ea typeface="Calibri" panose="020F0502020204030204" pitchFamily="34" charset="0"/>
              </a:rPr>
              <a:t> </a:t>
            </a:r>
            <a:r>
              <a:rPr lang="en-US" sz="1000" dirty="0">
                <a:effectLst/>
                <a:latin typeface="Calibri" panose="020F0502020204030204" pitchFamily="34" charset="0"/>
                <a:ea typeface="Calibri" panose="020F0502020204030204" pitchFamily="34" charset="0"/>
              </a:rPr>
              <a:t>The SIPS end-of-unit assessment will also elicit evidence of students’ ability to </a:t>
            </a:r>
            <a:r>
              <a:rPr lang="en-US" sz="1000" b="1" dirty="0">
                <a:solidFill>
                  <a:srgbClr val="0AD000"/>
                </a:solidFill>
                <a:effectLst/>
                <a:latin typeface="Calibri" panose="020F0502020204030204" pitchFamily="34" charset="0"/>
                <a:ea typeface="Calibri" panose="020F0502020204030204" pitchFamily="34" charset="0"/>
              </a:rPr>
              <a:t>flexibly combine the dimensions</a:t>
            </a:r>
            <a:r>
              <a:rPr lang="en-US" sz="1000" dirty="0">
                <a:solidFill>
                  <a:srgbClr val="0AD000"/>
                </a:solidFill>
                <a:effectLst/>
                <a:latin typeface="Calibri" panose="020F0502020204030204" pitchFamily="34" charset="0"/>
                <a:ea typeface="Calibri" panose="020F0502020204030204" pitchFamily="34" charset="0"/>
              </a:rPr>
              <a:t> </a:t>
            </a:r>
            <a:r>
              <a:rPr lang="en-US" sz="1000" b="1" dirty="0">
                <a:solidFill>
                  <a:srgbClr val="0AD000"/>
                </a:solidFill>
                <a:effectLst/>
                <a:latin typeface="Calibri" panose="020F0502020204030204" pitchFamily="34" charset="0"/>
                <a:ea typeface="Calibri" panose="020F0502020204030204" pitchFamily="34" charset="0"/>
              </a:rPr>
              <a:t>within the PEs</a:t>
            </a:r>
            <a:r>
              <a:rPr lang="en-US" sz="1000" dirty="0">
                <a:effectLst/>
                <a:latin typeface="Calibri" panose="020F0502020204030204" pitchFamily="34" charset="0"/>
                <a:ea typeface="Calibri" panose="020F0502020204030204" pitchFamily="34" charset="0"/>
              </a:rPr>
              <a:t> in </a:t>
            </a:r>
            <a:r>
              <a:rPr lang="en-US" sz="1000" b="1" dirty="0">
                <a:effectLst/>
                <a:latin typeface="Calibri" panose="020F0502020204030204" pitchFamily="34" charset="0"/>
                <a:ea typeface="Calibri" panose="020F0502020204030204" pitchFamily="34" charset="0"/>
              </a:rPr>
              <a:t>related but different contexts or situations</a:t>
            </a:r>
            <a:r>
              <a:rPr lang="en-US" sz="1000" dirty="0">
                <a:effectLst/>
                <a:latin typeface="Calibri" panose="020F0502020204030204" pitchFamily="34" charset="0"/>
                <a:ea typeface="Calibri" panose="020F0502020204030204" pitchFamily="34" charset="0"/>
              </a:rPr>
              <a:t> to those explored through instruction (e.g., terrestrial vs. aquatic ecosystems). </a:t>
            </a:r>
            <a:endParaRPr lang="en-US" sz="1000" dirty="0">
              <a:effectLst/>
              <a:latin typeface="Times New Roman" panose="02020603050405020304" pitchFamily="18" charset="0"/>
              <a:ea typeface="Calibri" panose="020F0502020204030204" pitchFamily="34" charset="0"/>
            </a:endParaRPr>
          </a:p>
          <a:p>
            <a:pPr marL="342900" marR="0">
              <a:spcBef>
                <a:spcPts val="0"/>
              </a:spcBef>
              <a:spcAft>
                <a:spcPts val="0"/>
              </a:spcAft>
            </a:pPr>
            <a:r>
              <a:rPr lang="en-US" sz="600" dirty="0">
                <a:effectLst/>
                <a:latin typeface="Calibri" panose="020F0502020204030204" pitchFamily="34" charset="0"/>
                <a:ea typeface="Calibri" panose="020F0502020204030204" pitchFamily="34" charset="0"/>
              </a:rPr>
              <a:t> </a:t>
            </a:r>
            <a:endParaRPr lang="en-US" sz="1000" dirty="0">
              <a:effectLst/>
              <a:latin typeface="Times New Roman" panose="02020603050405020304" pitchFamily="18" charset="0"/>
              <a:ea typeface="Calibri" panose="020F0502020204030204" pitchFamily="34" charset="0"/>
            </a:endParaRPr>
          </a:p>
          <a:p>
            <a:pPr marL="342900" marR="0">
              <a:spcBef>
                <a:spcPts val="0"/>
              </a:spcBef>
              <a:spcAft>
                <a:spcPts val="0"/>
              </a:spcAft>
            </a:pPr>
            <a:r>
              <a:rPr lang="en-US" sz="1000" b="1" dirty="0">
                <a:effectLst/>
                <a:latin typeface="Calibri" panose="020F0502020204030204" pitchFamily="34" charset="0"/>
                <a:ea typeface="Calibri" panose="020F0502020204030204" pitchFamily="34" charset="0"/>
              </a:rPr>
              <a:t>Note: Not all AGs addressed through instruction will be measured by the EOU assessment.</a:t>
            </a:r>
            <a:endParaRPr lang="en-US" sz="1000" dirty="0">
              <a:effectLst/>
              <a:latin typeface="Times New Roman" panose="02020603050405020304" pitchFamily="18" charset="0"/>
              <a:ea typeface="Calibri" panose="020F0502020204030204" pitchFamily="34" charset="0"/>
            </a:endParaRPr>
          </a:p>
          <a:p>
            <a:pPr marL="342900" marR="0">
              <a:spcBef>
                <a:spcPts val="0"/>
              </a:spcBef>
              <a:spcAft>
                <a:spcPts val="0"/>
              </a:spcAft>
            </a:pPr>
            <a:r>
              <a:rPr lang="en-US" sz="600" dirty="0">
                <a:effectLst/>
                <a:latin typeface="Calibri" panose="020F0502020204030204" pitchFamily="34" charset="0"/>
                <a:ea typeface="Calibri" panose="020F0502020204030204" pitchFamily="34" charset="0"/>
              </a:rPr>
              <a:t> </a:t>
            </a:r>
            <a:endParaRPr lang="en-US" sz="1000" dirty="0">
              <a:effectLst/>
              <a:latin typeface="Times New Roman" panose="02020603050405020304" pitchFamily="18" charset="0"/>
              <a:ea typeface="Calibri" panose="020F0502020204030204" pitchFamily="34" charset="0"/>
            </a:endParaRPr>
          </a:p>
          <a:p>
            <a:pPr marL="342900" marR="0">
              <a:spcBef>
                <a:spcPts val="0"/>
              </a:spcBef>
              <a:spcAft>
                <a:spcPts val="0"/>
              </a:spcAft>
            </a:pPr>
            <a:r>
              <a:rPr lang="en-US" sz="1000" dirty="0">
                <a:effectLst/>
                <a:latin typeface="Calibri" panose="020F0502020204030204" pitchFamily="34" charset="0"/>
                <a:ea typeface="Calibri" panose="020F0502020204030204" pitchFamily="34" charset="0"/>
              </a:rPr>
              <a:t>While </a:t>
            </a:r>
            <a:r>
              <a:rPr lang="en-US" sz="1000" b="1" u="sng" dirty="0">
                <a:effectLst/>
                <a:latin typeface="Calibri" panose="020F0502020204030204" pitchFamily="34" charset="0"/>
                <a:ea typeface="Calibri" panose="020F0502020204030204" pitchFamily="34" charset="0"/>
              </a:rPr>
              <a:t>not</a:t>
            </a:r>
            <a:r>
              <a:rPr lang="en-US" sz="1000" dirty="0">
                <a:effectLst/>
                <a:latin typeface="Calibri" panose="020F0502020204030204" pitchFamily="34" charset="0"/>
                <a:ea typeface="Calibri" panose="020F0502020204030204" pitchFamily="34" charset="0"/>
              </a:rPr>
              <a:t> measured by the SIPS end-of-unit assessment, proximal transfer is also defined as students’ ability to </a:t>
            </a:r>
            <a:r>
              <a:rPr lang="en-US" sz="1000" b="1" dirty="0">
                <a:solidFill>
                  <a:srgbClr val="5B9BD7"/>
                </a:solidFill>
                <a:effectLst/>
                <a:latin typeface="Calibri" panose="020F0502020204030204" pitchFamily="34" charset="0"/>
                <a:ea typeface="Calibri" panose="020F0502020204030204" pitchFamily="34" charset="0"/>
              </a:rPr>
              <a:t>flexibly combine the dimensions by drawing on SEPs and CCCs from outside of the unit’s PE bundle</a:t>
            </a:r>
            <a:r>
              <a:rPr lang="en-US" sz="1000" dirty="0">
                <a:effectLst/>
                <a:latin typeface="Calibri" panose="020F0502020204030204" pitchFamily="34" charset="0"/>
                <a:ea typeface="Calibri" panose="020F0502020204030204" pitchFamily="34" charset="0"/>
              </a:rPr>
              <a:t>. </a:t>
            </a:r>
            <a:endParaRPr lang="en-US" sz="1000" dirty="0">
              <a:effectLst/>
              <a:latin typeface="Times New Roman" panose="02020603050405020304" pitchFamily="18" charset="0"/>
              <a:ea typeface="Calibri" panose="020F0502020204030204" pitchFamily="34" charset="0"/>
            </a:endParaRPr>
          </a:p>
        </p:txBody>
      </p:sp>
      <p:sp>
        <p:nvSpPr>
          <p:cNvPr id="7" name="Text Box 2">
            <a:extLst>
              <a:ext uri="{FF2B5EF4-FFF2-40B4-BE49-F238E27FC236}">
                <a16:creationId xmlns:a16="http://schemas.microsoft.com/office/drawing/2014/main" id="{A3C133E0-7AC9-14AF-C1EB-E8D283F198DC}"/>
              </a:ext>
            </a:extLst>
          </p:cNvPr>
          <p:cNvSpPr txBox="1">
            <a:spLocks noChangeArrowheads="1"/>
          </p:cNvSpPr>
          <p:nvPr/>
        </p:nvSpPr>
        <p:spPr bwMode="auto">
          <a:xfrm>
            <a:off x="546100" y="3906358"/>
            <a:ext cx="5820834" cy="148516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just">
              <a:spcBef>
                <a:spcPts val="0"/>
              </a:spcBef>
              <a:spcAft>
                <a:spcPts val="0"/>
              </a:spcAft>
              <a:tabLst>
                <a:tab pos="457200" algn="l"/>
              </a:tabLst>
            </a:pPr>
            <a:r>
              <a:rPr lang="en-US" sz="1100" dirty="0">
                <a:effectLst/>
                <a:latin typeface="Calibri" panose="020F0502020204030204" pitchFamily="34" charset="0"/>
                <a:ea typeface="Calibri" panose="020F0502020204030204" pitchFamily="34" charset="0"/>
              </a:rPr>
              <a:t>The primary goal of Understanding by Design (UbD) is student understanding: the ability to make meaning of “big ideas” and transfer learning. In science, anchor and investigative phenomena and essential questions are used to engage learners in thoughtful "meaning making" processes to help them develop and deepen their understanding of important ideas, practices, and concepts that support autonomous transfer through authentic performance. As defined by the SIPS project, </a:t>
            </a:r>
            <a:r>
              <a:rPr lang="en-US" sz="1100" b="1" dirty="0">
                <a:effectLst/>
                <a:latin typeface="Calibri" panose="020F0502020204030204" pitchFamily="34" charset="0"/>
                <a:ea typeface="Calibri" panose="020F0502020204030204" pitchFamily="34" charset="0"/>
              </a:rPr>
              <a:t>teaching of the SIPS acquisition goals supports two levels of transfer</a:t>
            </a:r>
            <a:r>
              <a:rPr lang="en-US" sz="1100" dirty="0">
                <a:effectLst/>
                <a:latin typeface="Calibri" panose="020F0502020204030204" pitchFamily="34" charset="0"/>
                <a:ea typeface="Calibri" panose="020F0502020204030204" pitchFamily="34" charset="0"/>
              </a:rPr>
              <a:t>—</a:t>
            </a:r>
            <a:r>
              <a:rPr lang="en-US" sz="1100" b="1" dirty="0">
                <a:effectLst/>
                <a:latin typeface="Calibri" panose="020F0502020204030204" pitchFamily="34" charset="0"/>
                <a:ea typeface="Calibri" panose="020F0502020204030204" pitchFamily="34" charset="0"/>
              </a:rPr>
              <a:t>close and proximal</a:t>
            </a:r>
            <a:r>
              <a:rPr lang="en-US" sz="1100" dirty="0">
                <a:effectLst/>
                <a:latin typeface="Calibri" panose="020F0502020204030204" pitchFamily="34" charset="0"/>
                <a:ea typeface="Calibri" panose="020F0502020204030204" pitchFamily="34" charset="0"/>
              </a:rPr>
              <a:t>—in terms of time, place, and context relative to when instruction takes place. </a:t>
            </a:r>
            <a:endParaRPr lang="en-US" sz="1000" dirty="0">
              <a:effectLst/>
              <a:latin typeface="Times New Roman" panose="02020603050405020304" pitchFamily="18" charset="0"/>
              <a:ea typeface="Calibri" panose="020F0502020204030204" pitchFamily="34" charset="0"/>
            </a:endParaRPr>
          </a:p>
          <a:p>
            <a:pPr marL="0" marR="0" algn="just">
              <a:spcBef>
                <a:spcPts val="0"/>
              </a:spcBef>
              <a:spcAft>
                <a:spcPts val="0"/>
              </a:spcAft>
            </a:pPr>
            <a:r>
              <a:rPr lang="en-US" sz="1100" dirty="0">
                <a:effectLst/>
                <a:latin typeface="Calibri" panose="020F0502020204030204" pitchFamily="34" charset="0"/>
                <a:ea typeface="Calibri" panose="020F0502020204030204" pitchFamily="34" charset="0"/>
              </a:rPr>
              <a:t> </a:t>
            </a:r>
            <a:endParaRPr lang="en-US" sz="1000" dirty="0">
              <a:effectLst/>
              <a:latin typeface="Times New Roman" panose="02020603050405020304" pitchFamily="18" charset="0"/>
              <a:ea typeface="Calibri" panose="020F0502020204030204" pitchFamily="34" charset="0"/>
            </a:endParaRPr>
          </a:p>
        </p:txBody>
      </p:sp>
      <p:sp>
        <p:nvSpPr>
          <p:cNvPr id="8" name="Arrow: Striped Right 7">
            <a:extLst>
              <a:ext uri="{FF2B5EF4-FFF2-40B4-BE49-F238E27FC236}">
                <a16:creationId xmlns:a16="http://schemas.microsoft.com/office/drawing/2014/main" id="{BD5A02BD-9E8B-6A62-3090-3AE4ABC92068}"/>
              </a:ext>
            </a:extLst>
          </p:cNvPr>
          <p:cNvSpPr/>
          <p:nvPr/>
        </p:nvSpPr>
        <p:spPr>
          <a:xfrm>
            <a:off x="622300" y="4948044"/>
            <a:ext cx="6333067" cy="1119595"/>
          </a:xfrm>
          <a:prstGeom prst="stripedRightArrow">
            <a:avLst/>
          </a:prstGeom>
          <a:solidFill>
            <a:srgbClr val="ACCCE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ACQUISITION GOALS SUPPORT TRANSFER</a:t>
            </a:r>
          </a:p>
        </p:txBody>
      </p:sp>
      <p:sp>
        <p:nvSpPr>
          <p:cNvPr id="9" name="Star: 5 Points 8">
            <a:extLst>
              <a:ext uri="{FF2B5EF4-FFF2-40B4-BE49-F238E27FC236}">
                <a16:creationId xmlns:a16="http://schemas.microsoft.com/office/drawing/2014/main" id="{B0752451-8F23-C2AC-DCE5-62DE5D9D61A0}"/>
              </a:ext>
            </a:extLst>
          </p:cNvPr>
          <p:cNvSpPr/>
          <p:nvPr/>
        </p:nvSpPr>
        <p:spPr>
          <a:xfrm>
            <a:off x="7443893" y="4426691"/>
            <a:ext cx="247650" cy="222250"/>
          </a:xfrm>
          <a:prstGeom prst="star5">
            <a:avLst/>
          </a:prstGeom>
          <a:solidFill>
            <a:srgbClr val="0AD000"/>
          </a:solidFill>
          <a:ln w="12700" cap="flat" cmpd="sng" algn="ctr">
            <a:solidFill>
              <a:srgbClr val="0AD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0" name="Star: 5 Points 9">
            <a:extLst>
              <a:ext uri="{FF2B5EF4-FFF2-40B4-BE49-F238E27FC236}">
                <a16:creationId xmlns:a16="http://schemas.microsoft.com/office/drawing/2014/main" id="{6CA1765A-120B-EB48-D40A-BAD239490056}"/>
              </a:ext>
            </a:extLst>
          </p:cNvPr>
          <p:cNvSpPr/>
          <p:nvPr/>
        </p:nvSpPr>
        <p:spPr>
          <a:xfrm>
            <a:off x="7430558" y="3556741"/>
            <a:ext cx="247650" cy="222250"/>
          </a:xfrm>
          <a:prstGeom prst="star5">
            <a:avLst/>
          </a:prstGeom>
          <a:solidFill>
            <a:srgbClr val="DA6AF0"/>
          </a:solidFill>
          <a:ln w="12700" cap="flat" cmpd="sng" algn="ctr">
            <a:solidFill>
              <a:srgbClr val="DA6AF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1" name="Star: 5 Points 10">
            <a:extLst>
              <a:ext uri="{FF2B5EF4-FFF2-40B4-BE49-F238E27FC236}">
                <a16:creationId xmlns:a16="http://schemas.microsoft.com/office/drawing/2014/main" id="{DFF7AD4B-539C-D126-D53F-F550045B12A8}"/>
              </a:ext>
            </a:extLst>
          </p:cNvPr>
          <p:cNvSpPr/>
          <p:nvPr/>
        </p:nvSpPr>
        <p:spPr>
          <a:xfrm>
            <a:off x="7429923" y="5703676"/>
            <a:ext cx="247650" cy="222250"/>
          </a:xfrm>
          <a:prstGeom prst="star5">
            <a:avLst/>
          </a:prstGeom>
          <a:solidFill>
            <a:srgbClr val="5B9BD7"/>
          </a:solidFill>
          <a:ln w="12700" cap="flat" cmpd="sng" algn="ctr">
            <a:solidFill>
              <a:srgbClr val="5B9BD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 name="TextBox 11">
            <a:extLst>
              <a:ext uri="{FF2B5EF4-FFF2-40B4-BE49-F238E27FC236}">
                <a16:creationId xmlns:a16="http://schemas.microsoft.com/office/drawing/2014/main" id="{323A0EEE-5630-3863-CE4B-6E1225C186FD}"/>
              </a:ext>
            </a:extLst>
          </p:cNvPr>
          <p:cNvSpPr txBox="1"/>
          <p:nvPr/>
        </p:nvSpPr>
        <p:spPr>
          <a:xfrm>
            <a:off x="0" y="6611779"/>
            <a:ext cx="3285067" cy="246221"/>
          </a:xfrm>
          <a:prstGeom prst="rect">
            <a:avLst/>
          </a:prstGeom>
          <a:noFill/>
        </p:spPr>
        <p:txBody>
          <a:bodyPr wrap="square" rtlCol="0">
            <a:spAutoFit/>
          </a:bodyPr>
          <a:lstStyle/>
          <a:p>
            <a:r>
              <a:rPr lang="en-US" sz="1000" b="1" dirty="0"/>
              <a:t>*</a:t>
            </a:r>
            <a:r>
              <a:rPr lang="en-US" sz="1000" dirty="0"/>
              <a:t>Included within each unit map (not a standalone resource)</a:t>
            </a:r>
          </a:p>
        </p:txBody>
      </p:sp>
      <p:sp>
        <p:nvSpPr>
          <p:cNvPr id="13" name="Text Box 6">
            <a:extLst>
              <a:ext uri="{FF2B5EF4-FFF2-40B4-BE49-F238E27FC236}">
                <a16:creationId xmlns:a16="http://schemas.microsoft.com/office/drawing/2014/main" id="{884504ED-5210-6C5D-93EF-9B7EDB31E4E3}"/>
              </a:ext>
            </a:extLst>
          </p:cNvPr>
          <p:cNvSpPr txBox="1">
            <a:spLocks noChangeArrowheads="1"/>
          </p:cNvSpPr>
          <p:nvPr/>
        </p:nvSpPr>
        <p:spPr bwMode="auto">
          <a:xfrm>
            <a:off x="613585" y="112384"/>
            <a:ext cx="20578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CC66FF"/>
                </a:solidFill>
                <a:effectLst/>
                <a:uLnTx/>
                <a:uFillTx/>
                <a:latin typeface="Calibri" panose="020F0502020204030204"/>
                <a:ea typeface="ＭＳ Ｐゴシック" charset="0"/>
                <a:cs typeface="+mn-cs"/>
              </a:rPr>
              <a:t>Curriculum</a:t>
            </a:r>
          </a:p>
        </p:txBody>
      </p:sp>
      <p:pic>
        <p:nvPicPr>
          <p:cNvPr id="14" name="Graphic 13" descr="Bullseye outline">
            <a:extLst>
              <a:ext uri="{FF2B5EF4-FFF2-40B4-BE49-F238E27FC236}">
                <a16:creationId xmlns:a16="http://schemas.microsoft.com/office/drawing/2014/main" id="{BD19C984-9E3F-D916-7E8D-8554EC4B79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1179"/>
            <a:ext cx="708792" cy="708792"/>
          </a:xfrm>
          <a:prstGeom prst="rect">
            <a:avLst/>
          </a:prstGeom>
        </p:spPr>
      </p:pic>
    </p:spTree>
    <p:extLst>
      <p:ext uri="{BB962C8B-B14F-4D97-AF65-F5344CB8AC3E}">
        <p14:creationId xmlns:p14="http://schemas.microsoft.com/office/powerpoint/2010/main" val="415921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20330</TotalTime>
  <Words>4210</Words>
  <Application>Microsoft Office PowerPoint</Application>
  <PresentationFormat>Widescreen</PresentationFormat>
  <Paragraphs>222</Paragraphs>
  <Slides>16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Congenial SemiBold</vt:lpstr>
      <vt:lpstr>Times New Roman</vt:lpstr>
      <vt:lpstr>Verdana</vt:lpstr>
      <vt:lpstr>Wingdings</vt:lpstr>
      <vt:lpstr>Office Theme</vt:lpstr>
      <vt:lpstr>PowerPoint Presentation</vt:lpstr>
      <vt:lpstr>The SIPS Model:  A Coherent NGSS- and Framework-aligned System of Science Curriculum, Instruction, and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For more information,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Buchanan</dc:creator>
  <cp:lastModifiedBy>Erin Buchanan</cp:lastModifiedBy>
  <cp:revision>84</cp:revision>
  <dcterms:created xsi:type="dcterms:W3CDTF">2021-08-12T14:51:45Z</dcterms:created>
  <dcterms:modified xsi:type="dcterms:W3CDTF">2023-08-29T20:21:46Z</dcterms:modified>
</cp:coreProperties>
</file>